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60" r:id="rId3"/>
    <p:sldId id="261" r:id="rId4"/>
    <p:sldId id="263" r:id="rId5"/>
    <p:sldId id="262" r:id="rId6"/>
    <p:sldId id="264" r:id="rId7"/>
    <p:sldId id="265" r:id="rId8"/>
    <p:sldId id="266" r:id="rId9"/>
    <p:sldId id="278" r:id="rId10"/>
    <p:sldId id="277" r:id="rId11"/>
    <p:sldId id="285" r:id="rId12"/>
    <p:sldId id="268" r:id="rId13"/>
    <p:sldId id="286" r:id="rId14"/>
    <p:sldId id="283" r:id="rId15"/>
    <p:sldId id="287" r:id="rId16"/>
    <p:sldId id="284" r:id="rId17"/>
    <p:sldId id="279" r:id="rId18"/>
    <p:sldId id="280"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yer, Shana" initials="MS" lastIdx="13" clrIdx="0">
    <p:extLst/>
  </p:cmAuthor>
  <p:cmAuthor id="2" name="cclouner" initials="CC" lastIdx="2" clrIdx="1"/>
  <p:cmAuthor id="3" name="Administrator" initials="A" lastIdx="12" clrIdx="2"/>
  <p:cmAuthor id="4" name="Amanda Macedo" initials="AM"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C3C3B"/>
    <a:srgbClr val="FAAF5C"/>
    <a:srgbClr val="48BAC8"/>
    <a:srgbClr val="A2D183"/>
    <a:srgbClr val="A9A8A9"/>
    <a:srgbClr val="366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90" autoAdjust="0"/>
  </p:normalViewPr>
  <p:slideViewPr>
    <p:cSldViewPr>
      <p:cViewPr>
        <p:scale>
          <a:sx n="100" d="100"/>
          <a:sy n="100" d="100"/>
        </p:scale>
        <p:origin x="-1800"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0550916-E672-604A-B010-B9A3B20E6F8D}" type="datetimeFigureOut">
              <a:rPr lang="en-US" smtClean="0"/>
              <a:pPr/>
              <a:t>3/7/16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567B1BC-1985-0546-8AE4-AE5AA850264D}" type="slidenum">
              <a:rPr lang="en-US" smtClean="0"/>
              <a:pPr/>
              <a:t>‹#›</a:t>
            </a:fld>
            <a:endParaRPr lang="en-US"/>
          </a:p>
        </p:txBody>
      </p:sp>
    </p:spTree>
    <p:extLst>
      <p:ext uri="{BB962C8B-B14F-4D97-AF65-F5344CB8AC3E}">
        <p14:creationId xmlns:p14="http://schemas.microsoft.com/office/powerpoint/2010/main" val="284116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528ACC7-64EC-459F-8705-11802B0572F7}" type="datetimeFigureOut">
              <a:rPr lang="en-US" smtClean="0"/>
              <a:pPr/>
              <a:t>3/7/16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CE2B812-F48A-40F0-9E3E-E64B17BDF71A}" type="slidenum">
              <a:rPr lang="en-US" smtClean="0"/>
              <a:pPr/>
              <a:t>‹#›</a:t>
            </a:fld>
            <a:endParaRPr lang="en-US"/>
          </a:p>
        </p:txBody>
      </p:sp>
    </p:spTree>
    <p:extLst>
      <p:ext uri="{BB962C8B-B14F-4D97-AF65-F5344CB8AC3E}">
        <p14:creationId xmlns:p14="http://schemas.microsoft.com/office/powerpoint/2010/main" val="96786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baseline="0" dirty="0" smtClean="0"/>
              <a:t>Welcome to today’s program, “My Generation Rx: Medication Safety for Teens”.  You may be asking yourself, “What is My Generation Rx?”</a:t>
            </a:r>
          </a:p>
          <a:p>
            <a:pPr defTabSz="864931">
              <a:defRPr/>
            </a:pPr>
            <a:endParaRPr lang="en-US" b="0" i="0" baseline="0" dirty="0" smtClean="0"/>
          </a:p>
          <a:p>
            <a:pPr defTabSz="864931">
              <a:defRPr/>
            </a:pPr>
            <a:r>
              <a:rPr lang="en-US" b="0" i="0" baseline="0" dirty="0" smtClean="0"/>
              <a:t>“My Generation Rx” </a:t>
            </a:r>
            <a:r>
              <a:rPr lang="en-US" sz="1200" kern="1200" dirty="0" smtClean="0">
                <a:solidFill>
                  <a:schemeClr val="tx1"/>
                </a:solidFill>
                <a:effectLst/>
                <a:latin typeface="+mn-lt"/>
                <a:ea typeface="+mn-ea"/>
                <a:cs typeface="+mn-cs"/>
              </a:rPr>
              <a:t>encourages teens to incorporate the Generation Rx messages into their individual, everyday lives. </a:t>
            </a:r>
            <a:r>
              <a:rPr lang="en-US" b="0" i="0" baseline="0" dirty="0" smtClean="0"/>
              <a:t>These messages focus on preventing prescription drug misuse by talking with </a:t>
            </a:r>
            <a:r>
              <a:rPr lang="en-US" b="0" i="0" baseline="0" smtClean="0"/>
              <a:t>teens about how </a:t>
            </a:r>
            <a:r>
              <a:rPr lang="en-US" b="0" i="0" baseline="0" dirty="0" smtClean="0"/>
              <a:t>to safely use medications and how to turn down invitations to misuse, as well as identifying positive alternatives for coping with the demands of life.  </a:t>
            </a:r>
          </a:p>
          <a:p>
            <a:pPr defTabSz="864931">
              <a:defRPr/>
            </a:pPr>
            <a:endParaRPr lang="en-US" b="0" i="0" baseline="0" dirty="0" smtClean="0"/>
          </a:p>
          <a:p>
            <a:pPr defTabSz="864931">
              <a:defRPr/>
            </a:pPr>
            <a:r>
              <a:rPr lang="en-US" baseline="0" dirty="0" smtClean="0"/>
              <a:t>Today, I’ll deliver an interactive presentation that discusses these messages.</a:t>
            </a:r>
          </a:p>
          <a:p>
            <a:pPr defTabSz="864931">
              <a:defRPr/>
            </a:pPr>
            <a:endParaRPr lang="en-US" baseline="0" dirty="0" smtClean="0"/>
          </a:p>
          <a:p>
            <a:pPr defTabSz="864931">
              <a:defRPr/>
            </a:pPr>
            <a:endParaRPr lang="en-US" baseline="0" dirty="0" smtClean="0"/>
          </a:p>
          <a:p>
            <a:pPr defTabSz="864931">
              <a:defRPr/>
            </a:pPr>
            <a:endParaRPr lang="en-US" baseline="0" dirty="0" smtClean="0"/>
          </a:p>
          <a:p>
            <a:pPr defTabSz="864931">
              <a:defRPr/>
            </a:pPr>
            <a:endParaRPr lang="en-US" b="0" baseline="0" dirty="0" smtClean="0"/>
          </a:p>
          <a:p>
            <a:pPr defTabSz="864931">
              <a:defRPr/>
            </a:pP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a:t>
            </a:fld>
            <a:endParaRPr lang="en-US" dirty="0"/>
          </a:p>
        </p:txBody>
      </p:sp>
    </p:spTree>
    <p:extLst>
      <p:ext uri="{BB962C8B-B14F-4D97-AF65-F5344CB8AC3E}">
        <p14:creationId xmlns:p14="http://schemas.microsoft.com/office/powerpoint/2010/main" val="3876343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baseline="0" dirty="0" smtClean="0"/>
              <a:t>: So some items aren’t meant to be shared…</a:t>
            </a:r>
          </a:p>
          <a:p>
            <a:pPr defTabSz="864931">
              <a:defRPr/>
            </a:pPr>
            <a:endParaRPr lang="en-US" b="0" baseline="0" dirty="0" smtClean="0"/>
          </a:p>
          <a:p>
            <a:pPr marL="228600" indent="-228600" defTabSz="864931">
              <a:buFont typeface="+mj-lt"/>
              <a:buAutoNum type="arabicPeriod"/>
              <a:defRPr/>
            </a:pPr>
            <a:r>
              <a:rPr lang="en-US" b="0" baseline="0" dirty="0" smtClean="0"/>
              <a:t>Would you share your toothbrush or your underwear with someone?  Yuck!  Of course not!</a:t>
            </a:r>
          </a:p>
          <a:p>
            <a:pPr marL="228600" indent="-228600" defTabSz="864931">
              <a:buFont typeface="+mj-lt"/>
              <a:buAutoNum type="arabicPeriod"/>
              <a:defRPr/>
            </a:pPr>
            <a:endParaRPr lang="en-US" b="0" baseline="0" dirty="0" smtClean="0"/>
          </a:p>
          <a:p>
            <a:pPr marL="228600" indent="-228600" defTabSz="864931">
              <a:buFont typeface="+mj-lt"/>
              <a:buAutoNum type="arabicPeriod"/>
              <a:defRPr/>
            </a:pPr>
            <a:r>
              <a:rPr lang="en-US" b="0" baseline="0" dirty="0" smtClean="0"/>
              <a:t>Prescription medications aren’t any different.  Prescription medications are intended to be used by the individual whose name is on the prescription—just like your underwear and toothbrush, prescription medications should be kept to yourself and not shared.</a:t>
            </a:r>
          </a:p>
          <a:p>
            <a:pPr marL="228600" indent="-228600" defTabSz="864931">
              <a:buFont typeface="+mj-lt"/>
              <a:buAutoNum type="arabicPeriod"/>
              <a:defRPr/>
            </a:pPr>
            <a:endParaRPr lang="en-US" b="0" baseline="0" dirty="0" smtClean="0"/>
          </a:p>
          <a:p>
            <a:pPr marL="228600" indent="-228600" defTabSz="864931">
              <a:buFont typeface="+mj-lt"/>
              <a:buAutoNum type="arabicPeriod"/>
              <a:defRPr/>
            </a:pPr>
            <a:r>
              <a:rPr lang="en-US" b="0" baseline="0" dirty="0" smtClean="0"/>
              <a:t>Why not?  Why do you think we shouldn’t share medications?  </a:t>
            </a:r>
            <a:r>
              <a:rPr lang="en-US" b="0" i="1" u="sng" baseline="0" dirty="0" smtClean="0"/>
              <a:t>Note to facilitator</a:t>
            </a:r>
            <a:r>
              <a:rPr lang="en-US" b="0" baseline="0" dirty="0" smtClean="0"/>
              <a:t>: encourage participants to volunteer answers.</a:t>
            </a:r>
          </a:p>
          <a:p>
            <a:pPr marL="228600" indent="-228600" defTabSz="864931">
              <a:buFont typeface="+mj-lt"/>
              <a:buAutoNum type="arabicPeriod"/>
              <a:defRPr/>
            </a:pPr>
            <a:endParaRPr lang="en-US" b="0" baseline="0" dirty="0" smtClean="0"/>
          </a:p>
          <a:p>
            <a:pPr marL="228600" indent="-228600" defTabSz="864931">
              <a:buFont typeface="+mj-lt"/>
              <a:buAutoNum type="arabicPeriod"/>
              <a:defRPr/>
            </a:pPr>
            <a:r>
              <a:rPr lang="en-US" b="0" baseline="0" dirty="0" smtClean="0"/>
              <a:t>There are several reasons…our genetics, existing medical conditions, current medications we may be taking, even our age and weight, can all determine how we respond to medication.  And that includes not only how we respond to the therapeutic effects, but also to the negative side effects that can be harmful.  Genetic risk factors that increase the propensity to develop a physical dependency or addiction to a drug do exist—how your friend’s body handles a medication is not telling of how your body will handle the same medication.</a:t>
            </a:r>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10</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solidFill>
                  <a:schemeClr val="tx1"/>
                </a:solidFill>
              </a:rPr>
              <a:t>Transition</a:t>
            </a:r>
            <a:r>
              <a:rPr lang="en-US" b="0" baseline="0" dirty="0" smtClean="0">
                <a:solidFill>
                  <a:schemeClr val="tx1"/>
                </a:solidFill>
              </a:rPr>
              <a:t>: </a:t>
            </a:r>
            <a:r>
              <a:rPr lang="en-US" baseline="0" dirty="0" smtClean="0"/>
              <a:t>In addition to keeping medications for yourself, we should also follow instructions and take prescription medications as instructed by a healthcare professional.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Let’s talk about this practice a little more…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endParaRPr lang="en-US"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11</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baseline="0" dirty="0" smtClean="0"/>
              <a:t>: So some instructions </a:t>
            </a:r>
            <a:r>
              <a:rPr lang="en-US" b="0" i="0" u="sng" baseline="0" dirty="0" smtClean="0"/>
              <a:t>are</a:t>
            </a:r>
            <a:r>
              <a:rPr lang="en-US" b="0" baseline="0" dirty="0" smtClean="0"/>
              <a:t> meant to be followed.</a:t>
            </a:r>
          </a:p>
          <a:p>
            <a:pPr defTabSz="864931">
              <a:defRPr/>
            </a:pPr>
            <a:endParaRPr lang="en-US" b="0" baseline="0" dirty="0" smtClean="0"/>
          </a:p>
          <a:p>
            <a:pPr marL="228564" indent="-228564">
              <a:buFont typeface="+mj-lt"/>
              <a:buAutoNum type="arabicPeriod"/>
            </a:pPr>
            <a:r>
              <a:rPr lang="en-US" dirty="0" smtClean="0"/>
              <a:t>When it comes time to apply for admission into a college or university, you’re likely going to read every instruction on that application.  Why?  Because failing</a:t>
            </a:r>
            <a:r>
              <a:rPr lang="en-US" baseline="0" dirty="0" smtClean="0"/>
              <a:t> to follow instructions may lead to an undesired consequence, like not being accepted to that university.</a:t>
            </a:r>
          </a:p>
          <a:p>
            <a:pPr marL="228564" indent="-228564">
              <a:buFont typeface="+mj-lt"/>
              <a:buAutoNum type="arabicPeriod"/>
            </a:pPr>
            <a:r>
              <a:rPr lang="en-US" baseline="0" dirty="0" smtClean="0"/>
              <a:t>Likewise, athletes are required to play sports according to a set of rules—if they don’t follow the rules, they’re penalized.</a:t>
            </a:r>
          </a:p>
          <a:p>
            <a:pPr marL="228564" indent="-228564">
              <a:buFont typeface="+mj-lt"/>
              <a:buAutoNum type="arabicPeriod"/>
            </a:pPr>
            <a:r>
              <a:rPr lang="en-US" baseline="0" dirty="0" smtClean="0"/>
              <a:t>Prescription medications are similar.  When we don’t follow the instructions provided by the healthcare professional, undesired consequences can occur.</a:t>
            </a:r>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12</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baseline="0" dirty="0" smtClean="0"/>
              <a:t>: </a:t>
            </a:r>
            <a:r>
              <a:rPr lang="en-US" b="0" baseline="0" dirty="0" smtClean="0">
                <a:solidFill>
                  <a:schemeClr val="tx1"/>
                </a:solidFill>
              </a:rPr>
              <a:t>You may be thinking, “but why?”.  “Why do I need to follow instructions?”</a:t>
            </a:r>
            <a:endParaRPr lang="en-US" b="0" baseline="0" dirty="0" smtClean="0"/>
          </a:p>
          <a:p>
            <a:pPr marL="0" indent="0">
              <a:buFont typeface="+mj-lt"/>
              <a:buNone/>
            </a:pPr>
            <a:endParaRPr lang="en-US" baseline="0" dirty="0" smtClean="0"/>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solidFill>
                  <a:schemeClr val="tx1"/>
                </a:solidFill>
              </a:rPr>
              <a:t>Consider this prescription label for the opioid pain medication, Vicodin.  As mentioned earlier, prescription opioid pain medications are among the most commonly misused prescription drugs.  The instructions state: take 1-2 capsules by mouth every 8 hours as needed for arm pain.</a:t>
            </a: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solidFill>
                  <a:schemeClr val="tx1"/>
                </a:solidFill>
              </a:rPr>
              <a:t>Instructions on prescription medications consist of two parts: Part 1—how much of the medication (dose) and how often you take the medication (frequency); Part 2—the reason for taking the medication (indication).  Some times the reason may not appear on the instructions, but the prescription was written by a doctor to provide a specific intended effect…like to relieve pain, in this example.</a:t>
            </a: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solidFill>
                  <a:schemeClr val="tx1"/>
                </a:solidFill>
              </a:rPr>
              <a:t>Instructions are provided to keep us safe. When we don’t follow instructions, we increase the likelihood that negative side effects, including developing a dependency on some medications, can occur.</a:t>
            </a: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1E756215-DC87-44C1-8A99-C198165AC598}" type="slidenum">
              <a:rPr lang="en-US" smtClean="0"/>
              <a:pPr/>
              <a:t>13</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864883">
              <a:defRPr/>
            </a:pPr>
            <a:r>
              <a:rPr lang="en-US" u="sng" dirty="0" smtClean="0"/>
              <a:t>Transition</a:t>
            </a:r>
            <a:r>
              <a:rPr lang="en-US" dirty="0" smtClean="0"/>
              <a:t>: Some people misuse prescription medications by taking them for a</a:t>
            </a:r>
            <a:r>
              <a:rPr lang="en-US" baseline="0" dirty="0" smtClean="0"/>
              <a:t> reason different than prescribed.  What reasons do teens give for misusing prescription medications?</a:t>
            </a:r>
            <a:endParaRPr lang="en-US" dirty="0" smtClean="0"/>
          </a:p>
          <a:p>
            <a:pPr defTabSz="864883">
              <a:defRPr/>
            </a:pPr>
            <a:endParaRPr lang="en-US" dirty="0" smtClean="0"/>
          </a:p>
          <a:p>
            <a:pPr marL="224325" indent="-224325" defTabSz="864883">
              <a:buFontTx/>
              <a:buAutoNum type="arabicPeriod"/>
              <a:defRPr/>
            </a:pPr>
            <a:r>
              <a:rPr lang="en-US" dirty="0" smtClean="0"/>
              <a:t>By</a:t>
            </a:r>
            <a:r>
              <a:rPr lang="en-US" baseline="0" dirty="0" smtClean="0"/>
              <a:t> yourself or working with a partner</a:t>
            </a:r>
            <a:r>
              <a:rPr lang="en-US" dirty="0" smtClean="0"/>
              <a:t>, brainstorm why teens misuse prescription medications.</a:t>
            </a:r>
            <a:r>
              <a:rPr lang="en-US" baseline="0" dirty="0" smtClean="0"/>
              <a:t>  </a:t>
            </a:r>
            <a:r>
              <a:rPr lang="en-US" dirty="0" smtClean="0"/>
              <a:t>I’ll give you a few minutes to do this. </a:t>
            </a:r>
          </a:p>
          <a:p>
            <a:pPr marL="224325" indent="-224325" defTabSz="864883">
              <a:buFontTx/>
              <a:buAutoNum type="arabicPeriod"/>
              <a:defRPr/>
            </a:pPr>
            <a:r>
              <a:rPr lang="en-US" i="1" u="sng" dirty="0" smtClean="0"/>
              <a:t>Note to facilitator</a:t>
            </a:r>
            <a:r>
              <a:rPr lang="en-US" dirty="0" smtClean="0"/>
              <a:t>: encourage each team to share one reason with the entire group.  You may wish to list these reasons on a whiteboard or a large sheet of paper for all participants to see.</a:t>
            </a:r>
            <a:r>
              <a:rPr lang="en-US" baseline="0" dirty="0" smtClean="0"/>
              <a:t>  </a:t>
            </a:r>
            <a:r>
              <a:rPr lang="en-US" dirty="0" smtClean="0"/>
              <a:t>Possible reasons include:</a:t>
            </a:r>
          </a:p>
          <a:p>
            <a:pPr marL="672976" lvl="1" indent="-224325" defTabSz="864883">
              <a:buFontTx/>
              <a:buAutoNum type="arabicPeriod"/>
              <a:defRPr/>
            </a:pPr>
            <a:r>
              <a:rPr lang="en-US" dirty="0" smtClean="0"/>
              <a:t>To manage stress</a:t>
            </a:r>
          </a:p>
          <a:p>
            <a:pPr marL="672976" lvl="1" indent="-224325" defTabSz="864883">
              <a:buFontTx/>
              <a:buAutoNum type="arabicPeriod"/>
              <a:defRPr/>
            </a:pPr>
            <a:r>
              <a:rPr lang="en-US" dirty="0" smtClean="0"/>
              <a:t>To improve academic performance or help in school</a:t>
            </a:r>
          </a:p>
          <a:p>
            <a:pPr marL="672976" lvl="1" indent="-224325" defTabSz="864883">
              <a:buFontTx/>
              <a:buAutoNum type="arabicPeriod"/>
              <a:defRPr/>
            </a:pPr>
            <a:r>
              <a:rPr lang="en-US" dirty="0" smtClean="0"/>
              <a:t>To cope with feelings of depression</a:t>
            </a:r>
          </a:p>
          <a:p>
            <a:pPr marL="672976" lvl="1" indent="-224325" defTabSz="864883">
              <a:buFontTx/>
              <a:buAutoNum type="arabicPeriod"/>
              <a:defRPr/>
            </a:pPr>
            <a:r>
              <a:rPr lang="en-US" dirty="0" smtClean="0"/>
              <a:t>To deal with a physical injury in order to perform in an athletic event (“play through the pain”)</a:t>
            </a:r>
          </a:p>
          <a:p>
            <a:pPr marL="672976" lvl="1" indent="-224325" defTabSz="864883">
              <a:buFontTx/>
              <a:buAutoNum type="arabicPeriod"/>
              <a:defRPr/>
            </a:pPr>
            <a:r>
              <a:rPr lang="en-US" dirty="0" smtClean="0"/>
              <a:t>To have fun</a:t>
            </a:r>
          </a:p>
          <a:p>
            <a:pPr marL="672976" lvl="1" indent="-224325" defTabSz="864883">
              <a:buFontTx/>
              <a:buAutoNum type="arabicPeriod"/>
              <a:defRPr/>
            </a:pPr>
            <a:r>
              <a:rPr lang="en-US" dirty="0" smtClean="0"/>
              <a:t>To have something to do (i.e. boredom) or try something new (i.e. curiosity)</a:t>
            </a:r>
          </a:p>
          <a:p>
            <a:pPr defTabSz="864883">
              <a:defRPr/>
            </a:pPr>
            <a:endParaRPr lang="en-US" dirty="0" smtClean="0"/>
          </a:p>
          <a:p>
            <a:pPr defTabSz="864883">
              <a:defRPr/>
            </a:pPr>
            <a:endParaRPr lang="en-US" dirty="0" smtClean="0"/>
          </a:p>
          <a:p>
            <a:pPr defTabSz="864883">
              <a:defRPr/>
            </a:pPr>
            <a:endParaRPr lang="en-US" dirty="0" smtClean="0"/>
          </a:p>
          <a:p>
            <a:pPr defTabSz="864883">
              <a:defRPr/>
            </a:pPr>
            <a:endParaRPr lang="en-US" dirty="0" smtClean="0"/>
          </a:p>
          <a:p>
            <a:pPr defTabSz="864883">
              <a:defRPr/>
            </a:pPr>
            <a:endParaRPr lang="en-US" dirty="0" smtClean="0"/>
          </a:p>
          <a:p>
            <a:pPr marL="228552" indent="-228552">
              <a:buFont typeface="+mj-lt"/>
              <a:buAutoNum type="arabicPeriod"/>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14</a:t>
            </a:fld>
            <a:endParaRPr lang="en-US" altLang="en-US" smtClean="0">
              <a:latin typeface="Arial" pitchFamily="34" charset="0"/>
              <a:cs typeface="ヒラギノ角ゴ Pro W3"/>
            </a:endParaRPr>
          </a:p>
        </p:txBody>
      </p:sp>
    </p:spTree>
    <p:extLst>
      <p:ext uri="{BB962C8B-B14F-4D97-AF65-F5344CB8AC3E}">
        <p14:creationId xmlns:p14="http://schemas.microsoft.com/office/powerpoint/2010/main" val="1655582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pPr>
            <a:r>
              <a:rPr lang="en-US" altLang="en-US" u="sng" dirty="0" smtClean="0"/>
              <a:t>Transition</a:t>
            </a:r>
            <a:r>
              <a:rPr lang="en-US" altLang="en-US" dirty="0" smtClean="0"/>
              <a:t>: Now that we’ve identified common reasons for misusing, let’s consider some positive alternatives.</a:t>
            </a:r>
          </a:p>
          <a:p>
            <a:pPr eaLnBrk="1" hangingPunct="1">
              <a:spcBef>
                <a:spcPct val="0"/>
              </a:spcBef>
            </a:pPr>
            <a:endParaRPr lang="en-US" altLang="en-US" dirty="0" smtClean="0"/>
          </a:p>
          <a:p>
            <a:pPr eaLnBrk="1" hangingPunct="1">
              <a:spcBef>
                <a:spcPct val="0"/>
              </a:spcBef>
            </a:pPr>
            <a:r>
              <a:rPr lang="en-US" altLang="en-US" i="1" u="sng" dirty="0" smtClean="0"/>
              <a:t>Note to facilitator</a:t>
            </a:r>
            <a:r>
              <a:rPr lang="en-US" altLang="en-US" dirty="0" smtClean="0"/>
              <a:t>: Encourage participants to brainstorm positive alternatives for</a:t>
            </a:r>
            <a:r>
              <a:rPr lang="en-US" altLang="en-US" baseline="0" dirty="0" smtClean="0"/>
              <a:t> the identified reasons</a:t>
            </a:r>
            <a:r>
              <a:rPr lang="en-US" altLang="en-US" dirty="0" smtClean="0"/>
              <a:t>.  Consider listing these alternatives next to your list of “reasons” on the same whiteboard. </a:t>
            </a:r>
          </a:p>
          <a:p>
            <a:pPr eaLnBrk="1" hangingPunct="1">
              <a:spcBef>
                <a:spcPct val="0"/>
              </a:spcBef>
            </a:pPr>
            <a:endParaRPr lang="en-US" altLang="en-US" dirty="0" smtClean="0"/>
          </a:p>
          <a:p>
            <a:pPr eaLnBrk="1" hangingPunct="1">
              <a:spcBef>
                <a:spcPct val="0"/>
              </a:spcBef>
              <a:buFont typeface="+mj-lt"/>
              <a:buNone/>
            </a:pPr>
            <a:r>
              <a:rPr lang="en-US" altLang="en-US" dirty="0" smtClean="0"/>
              <a:t>Below are talking points for some alternatives that teens might suggest. </a:t>
            </a:r>
          </a:p>
          <a:p>
            <a:pPr marL="698500" lvl="1" indent="-231775" eaLnBrk="1" hangingPunct="1">
              <a:spcBef>
                <a:spcPct val="0"/>
              </a:spcBef>
              <a:buFont typeface="Calibri" pitchFamily="34" charset="0"/>
              <a:buAutoNum type="arabicPeriod"/>
            </a:pPr>
            <a:r>
              <a:rPr lang="en-US" altLang="en-US" u="sng" dirty="0" smtClean="0"/>
              <a:t>To help with school</a:t>
            </a:r>
            <a:r>
              <a:rPr lang="en-US" altLang="en-US" dirty="0" smtClean="0"/>
              <a:t>: it may be tempting to misuse prescription drugs as a “quick fix” to help you cram for an upcoming exam.  However, this isn’t a sustainable approach for earning good grades.  Try studying with friends, work with a tutor, or meet with your teacher before or after school.</a:t>
            </a:r>
          </a:p>
          <a:p>
            <a:pPr marL="698500" lvl="1" indent="-231775" eaLnBrk="1" hangingPunct="1">
              <a:spcBef>
                <a:spcPct val="0"/>
              </a:spcBef>
              <a:buFont typeface="Calibri" pitchFamily="34" charset="0"/>
              <a:buAutoNum type="arabicPeriod"/>
            </a:pPr>
            <a:r>
              <a:rPr lang="en-US" altLang="en-US" u="sng" dirty="0" smtClean="0"/>
              <a:t>To cope with depression</a:t>
            </a:r>
            <a:r>
              <a:rPr lang="en-US" altLang="en-US" dirty="0" smtClean="0"/>
              <a:t>: if your mood feels depressed, confide in a trusted adult. Resorting to misusing prescription medications or using other substances will only prolong your feelings of depression.</a:t>
            </a:r>
          </a:p>
          <a:p>
            <a:pPr marL="698500" lvl="1" indent="-231775" eaLnBrk="1" hangingPunct="1">
              <a:spcBef>
                <a:spcPct val="0"/>
              </a:spcBef>
              <a:buFont typeface="Calibri" pitchFamily="34" charset="0"/>
              <a:buAutoNum type="arabicPeriod"/>
            </a:pPr>
            <a:r>
              <a:rPr lang="en-US" altLang="en-US" u="sng" dirty="0" smtClean="0"/>
              <a:t>To deal with an injury</a:t>
            </a:r>
            <a:r>
              <a:rPr lang="en-US" altLang="en-US" dirty="0" smtClean="0"/>
              <a:t>: if you are an athlete experiencing an injury, you may feel pressure to “play through the pain”.  However, the possible consequences from misusing a prescription opioid pain medication are far more devastating than not performing in an athletic event. If you are dealing with an injury, work with an athletic trainer or a healthcare professional to safely plan your recovery.</a:t>
            </a:r>
          </a:p>
          <a:p>
            <a:pPr marL="698500" lvl="1" indent="-231775" eaLnBrk="1" hangingPunct="1">
              <a:spcBef>
                <a:spcPct val="0"/>
              </a:spcBef>
              <a:buFont typeface="Calibri" pitchFamily="34" charset="0"/>
              <a:buAutoNum type="arabicPeriod"/>
            </a:pPr>
            <a:r>
              <a:rPr lang="en-US" altLang="en-US" u="sng" dirty="0" smtClean="0"/>
              <a:t>To handle boredom</a:t>
            </a:r>
            <a:r>
              <a:rPr lang="en-US" altLang="en-US" dirty="0" smtClean="0"/>
              <a:t>: boredom can affect all of us…try curing your boredom by engaging in something you enjoy (like art, sports, helping others, </a:t>
            </a:r>
            <a:r>
              <a:rPr lang="en-US" altLang="en-US" dirty="0" err="1" smtClean="0"/>
              <a:t>etc</a:t>
            </a:r>
            <a:r>
              <a:rPr lang="en-US" altLang="en-US" dirty="0" smtClean="0"/>
              <a:t>).</a:t>
            </a:r>
          </a:p>
          <a:p>
            <a:pPr marL="698500" lvl="1" indent="-231775" eaLnBrk="1" hangingPunct="1">
              <a:spcBef>
                <a:spcPct val="0"/>
              </a:spcBef>
              <a:buFont typeface="Calibri" pitchFamily="34" charset="0"/>
              <a:buAutoNum type="arabicPeriod"/>
            </a:pPr>
            <a:r>
              <a:rPr lang="en-US" altLang="en-US" u="sng" dirty="0" smtClean="0"/>
              <a:t>To handle stress</a:t>
            </a:r>
            <a:r>
              <a:rPr lang="en-US" altLang="en-US" dirty="0" smtClean="0"/>
              <a:t>: stress will always be present in life.  Try adopting healthy habits for dealing with stress like exercising, watching TV or a movie, or taking a nap.</a:t>
            </a:r>
          </a:p>
          <a:p>
            <a:pPr marL="228552" indent="-228552">
              <a:buFont typeface="+mj-lt"/>
              <a:buAutoNum type="arabicPeriod"/>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15</a:t>
            </a:fld>
            <a:endParaRPr lang="en-US" altLang="en-US" smtClean="0">
              <a:latin typeface="Arial" pitchFamily="34" charset="0"/>
              <a:cs typeface="ヒラギノ角ゴ Pro W3"/>
            </a:endParaRPr>
          </a:p>
        </p:txBody>
      </p:sp>
    </p:spTree>
    <p:extLst>
      <p:ext uri="{BB962C8B-B14F-4D97-AF65-F5344CB8AC3E}">
        <p14:creationId xmlns:p14="http://schemas.microsoft.com/office/powerpoint/2010/main" val="346322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baseline="0" dirty="0" smtClean="0">
                <a:solidFill>
                  <a:schemeClr val="tx1"/>
                </a:solidFill>
              </a:rPr>
              <a:t>Transition</a:t>
            </a:r>
            <a:r>
              <a:rPr lang="en-US" b="0" baseline="0" dirty="0" smtClean="0">
                <a:solidFill>
                  <a:schemeClr val="tx1"/>
                </a:solidFill>
              </a:rPr>
              <a:t>: Let’s recap…you can make a difference and prevent prescription drug misuse by keeping medications for yourself, following instructions, and lastly by being a good role model.  This includes modeling these practices at home, and encouraging your family and friends to do the same.  </a:t>
            </a: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endParaRPr lang="en-US"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16</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In addition to serving as a good role model, we encourage you to share this information and help others.  How can you help others?</a:t>
            </a:r>
          </a:p>
          <a:p>
            <a:endParaRPr lang="en-US" baseline="0" dirty="0" smtClean="0"/>
          </a:p>
          <a:p>
            <a:pPr marL="241637" indent="-241637" eaLnBrk="1" hangingPunct="1">
              <a:buFont typeface="+mj-lt"/>
              <a:buAutoNum type="arabicPeriod"/>
              <a:defRPr/>
            </a:pPr>
            <a:r>
              <a:rPr lang="en-US" dirty="0" smtClean="0"/>
              <a:t>First, you (and</a:t>
            </a:r>
            <a:r>
              <a:rPr lang="en-US" baseline="0" dirty="0" smtClean="0"/>
              <a:t> other adults) can l</a:t>
            </a:r>
            <a:r>
              <a:rPr lang="en-US" dirty="0" smtClean="0"/>
              <a:t>earn more about this issue by visiting the ‘Learn’ section on GenerationRx.org.  </a:t>
            </a:r>
          </a:p>
          <a:p>
            <a:pPr marL="241637" indent="-241637" eaLnBrk="1" hangingPunct="1">
              <a:buFont typeface="+mj-lt"/>
              <a:buAutoNum type="arabicPeriod"/>
              <a:defRPr/>
            </a:pPr>
            <a:r>
              <a:rPr lang="en-US" dirty="0" smtClean="0"/>
              <a:t>Second, you can share these messages with others. </a:t>
            </a:r>
            <a:r>
              <a:rPr lang="en-US" baseline="0" dirty="0" smtClean="0"/>
              <a:t> This may consist of discussing these messages with family and friends, or sharing these messages through</a:t>
            </a:r>
            <a:r>
              <a:rPr lang="en-US" dirty="0" smtClean="0"/>
              <a:t> peer-to-peer education.  Visit our website, GenerationRx.org, to access free, ready-to-use resources designed to educate teens.  You could present this program, or a different activity.  You could also present similar educational programs to other audiences, like young children, using our age-appropriate resources. </a:t>
            </a:r>
          </a:p>
          <a:p>
            <a:pPr marL="241637" indent="-241637" eaLnBrk="1" hangingPunct="1">
              <a:buFont typeface="+mj-lt"/>
              <a:buAutoNum type="arabicPeriod"/>
              <a:defRPr/>
            </a:pPr>
            <a:r>
              <a:rPr lang="en-US" dirty="0" smtClean="0"/>
              <a:t>Lastly, if you are concerned about someone you care about, we encourage you to talk to a</a:t>
            </a:r>
            <a:r>
              <a:rPr lang="en-US" baseline="0" dirty="0" smtClean="0"/>
              <a:t> </a:t>
            </a:r>
            <a:r>
              <a:rPr lang="en-US" dirty="0" smtClean="0"/>
              <a:t>trusted adult.  In addition, we’ve identified additional resources for helping others on GenerationRx.org.</a:t>
            </a:r>
          </a:p>
          <a:p>
            <a:pPr marL="241637" indent="-241637">
              <a:buFont typeface="+mj-lt"/>
              <a:buAutoNum type="arabicPeriod"/>
            </a:pPr>
            <a:endParaRPr lang="en-US" u="sng" baseline="0" dirty="0" smtClean="0"/>
          </a:p>
          <a:p>
            <a:pPr marL="0" indent="0">
              <a:buFont typeface="+mj-lt"/>
              <a:buNone/>
            </a:pPr>
            <a:r>
              <a:rPr lang="en-US" i="1" u="sng" baseline="0" dirty="0" smtClean="0"/>
              <a:t>Note to facilitator</a:t>
            </a:r>
            <a:r>
              <a:rPr lang="en-US" u="sng" baseline="0" dirty="0" smtClean="0"/>
              <a:t>:</a:t>
            </a:r>
            <a:r>
              <a:rPr lang="en-US" u="none" baseline="0" dirty="0" smtClean="0"/>
              <a:t> you may consider assisting teens with identifying adults they can discuss concerns with, as well as providing local resources where teens or adults can find help.</a:t>
            </a:r>
            <a:endParaRPr lang="en-US" u="sng" baseline="0" dirty="0" smtClean="0"/>
          </a:p>
          <a:p>
            <a:pPr marL="241637" indent="-241637">
              <a:buFont typeface="+mj-lt"/>
              <a:buAutoNum type="arabicPeriod"/>
            </a:pPr>
            <a:endParaRPr lang="en-US" baseline="0" dirty="0" smtClean="0"/>
          </a:p>
          <a:p>
            <a:endParaRPr lang="en-US" i="0" baseline="0" dirty="0" smtClean="0"/>
          </a:p>
          <a:p>
            <a:endParaRPr lang="en-US" i="0" baseline="0" dirty="0" smtClean="0"/>
          </a:p>
          <a:p>
            <a:endParaRPr lang="en-US" i="0" baseline="0" dirty="0" smtClean="0"/>
          </a:p>
          <a:p>
            <a:endParaRPr lang="en-US" baseline="0" dirty="0" smtClean="0"/>
          </a:p>
          <a:p>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17</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 Does anyone have any questions or comments?</a:t>
            </a:r>
          </a:p>
          <a:p>
            <a:endParaRPr lang="en-US" dirty="0" smtClean="0"/>
          </a:p>
          <a:p>
            <a:pPr marL="228564" indent="-228564">
              <a:buFont typeface="+mj-lt"/>
              <a:buAutoNum type="arabicPeriod"/>
            </a:pPr>
            <a:r>
              <a:rPr lang="en-US" baseline="0" dirty="0" smtClean="0"/>
              <a:t>Before we end, we encourage you to stay connected by following us @</a:t>
            </a:r>
            <a:r>
              <a:rPr lang="en-US" baseline="0" dirty="0" err="1" smtClean="0"/>
              <a:t>MyGenerationRx</a:t>
            </a:r>
            <a:r>
              <a:rPr lang="en-US" baseline="0" dirty="0" smtClean="0"/>
              <a:t> (Twitter) and </a:t>
            </a:r>
            <a:r>
              <a:rPr lang="en-US" baseline="0" dirty="0" err="1" smtClean="0"/>
              <a:t>MyGenerationRx</a:t>
            </a:r>
            <a:r>
              <a:rPr lang="en-US" baseline="0" dirty="0" smtClean="0"/>
              <a:t> on Instagram.</a:t>
            </a:r>
          </a:p>
          <a:p>
            <a:pPr marL="228564" indent="-228564">
              <a:buFont typeface="+mj-lt"/>
              <a:buAutoNum type="arabicPeriod"/>
            </a:pPr>
            <a:r>
              <a:rPr lang="en-US" baseline="0" dirty="0" smtClean="0"/>
              <a:t>Also, we encourage you to take a survey evaluating today’s program on generationrx.org.  You can find a link to this survey at the bottom of the home page.  We value your feedback to help us assess the impact of this work and continually improve Generation Rx materials.</a:t>
            </a:r>
          </a:p>
          <a:p>
            <a:pPr marL="228564" indent="-228564">
              <a:buFont typeface="+mj-lt"/>
              <a:buAutoNum type="arabicPeriod"/>
            </a:pPr>
            <a:endParaRPr lang="en-US" baseline="0" dirty="0" smtClean="0"/>
          </a:p>
          <a:p>
            <a:r>
              <a:rPr lang="en-US" i="1" u="sng" baseline="0" dirty="0" smtClean="0"/>
              <a:t>Note to facilitator</a:t>
            </a:r>
            <a:r>
              <a:rPr lang="en-US" i="1" baseline="0" dirty="0" smtClean="0"/>
              <a:t>: </a:t>
            </a:r>
            <a:r>
              <a:rPr lang="en-US" i="0" baseline="0" dirty="0" smtClean="0"/>
              <a:t>we encourage you, as the presenter, to also complete this survey.  Thank you for advocating safe medication practices in your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encourage you to share your experience with us.  Consider submitting your tips and personal experiences about how you advocate safe medication practices at home or in your community.  To do this, visit the ‘Contact’ section </a:t>
            </a:r>
            <a:r>
              <a:rPr lang="en-US" baseline="0" smtClean="0"/>
              <a:t>of GenerationRx.org</a:t>
            </a:r>
            <a:r>
              <a:rPr lang="en-US" baseline="0" dirty="0" smtClean="0"/>
              <a:t>.  In this same section, you can also submit any questions you may have regarding how to use these educational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18</a:t>
            </a:fld>
            <a:endParaRPr lang="en-US" dirty="0"/>
          </a:p>
        </p:txBody>
      </p:sp>
    </p:spTree>
    <p:extLst>
      <p:ext uri="{BB962C8B-B14F-4D97-AF65-F5344CB8AC3E}">
        <p14:creationId xmlns:p14="http://schemas.microsoft.com/office/powerpoint/2010/main" val="176145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establishing the beneficial impact of prescription medications.</a:t>
            </a:r>
          </a:p>
          <a:p>
            <a:endParaRPr lang="en-US" dirty="0" smtClean="0"/>
          </a:p>
          <a:p>
            <a:pPr marL="228564" indent="-228564">
              <a:buFont typeface="+mj-lt"/>
              <a:buAutoNum type="arabicPeriod"/>
            </a:pPr>
            <a:r>
              <a:rPr lang="en-US" dirty="0" smtClean="0"/>
              <a:t>Prescription</a:t>
            </a:r>
            <a:r>
              <a:rPr lang="en-US" baseline="0" dirty="0" smtClean="0"/>
              <a:t> m</a:t>
            </a:r>
            <a:r>
              <a:rPr lang="en-US" dirty="0" smtClean="0"/>
              <a:t>edications can help us lead longer and healthier lives</a:t>
            </a:r>
            <a:r>
              <a:rPr lang="en-US" baseline="0" dirty="0" smtClean="0"/>
              <a:t> when used under the supervision of a healthcare professional, like a pharmacist or doctor.  </a:t>
            </a:r>
            <a:endParaRPr lang="en-US" dirty="0" smtClean="0"/>
          </a:p>
          <a:p>
            <a:pPr marL="228564" indent="-228564">
              <a:buFont typeface="+mj-lt"/>
              <a:buAutoNum type="arabicPeriod"/>
            </a:pPr>
            <a:r>
              <a:rPr lang="en-US" dirty="0" smtClean="0"/>
              <a:t>Our</a:t>
            </a:r>
            <a:r>
              <a:rPr lang="en-US" baseline="0" dirty="0" smtClean="0"/>
              <a:t> life expectancy is the </a:t>
            </a:r>
            <a:r>
              <a:rPr lang="en-US" u="none" baseline="0" dirty="0" smtClean="0">
                <a:solidFill>
                  <a:schemeClr val="tx1"/>
                </a:solidFill>
              </a:rPr>
              <a:t>longest</a:t>
            </a:r>
            <a:r>
              <a:rPr lang="en-US" baseline="0" dirty="0" smtClean="0">
                <a:solidFill>
                  <a:srgbClr val="FF0000"/>
                </a:solidFill>
              </a:rPr>
              <a:t> </a:t>
            </a:r>
            <a:r>
              <a:rPr lang="en-US" baseline="0" dirty="0" smtClean="0"/>
              <a:t>in history, and people are now able to live with many diseases that were once fatal.</a:t>
            </a:r>
          </a:p>
          <a:p>
            <a:pPr marL="228564" indent="-228564">
              <a:buFont typeface="+mj-lt"/>
              <a:buAutoNum type="arabicPeriod"/>
            </a:pPr>
            <a:r>
              <a:rPr lang="en-US" baseline="0" dirty="0" smtClean="0"/>
              <a:t>We are preventing or curing many illnesses and relieving troublesome symptoms, in part, </a:t>
            </a:r>
            <a:r>
              <a:rPr lang="en-US" u="none" baseline="0" dirty="0" smtClean="0"/>
              <a:t>because of prescription medications</a:t>
            </a:r>
            <a:r>
              <a:rPr lang="en-US" baseline="0" dirty="0" smtClean="0"/>
              <a:t>.</a:t>
            </a:r>
          </a:p>
          <a:p>
            <a:endParaRPr lang="en-US" u="sng" dirty="0" smtClean="0"/>
          </a:p>
          <a:p>
            <a:r>
              <a:rPr lang="en-US" u="sng" dirty="0" smtClean="0"/>
              <a:t>Transition</a:t>
            </a:r>
            <a:r>
              <a:rPr lang="en-US" dirty="0" smtClean="0"/>
              <a:t>: Medications can help us, but only when used as directed by a healthcare professional.  Medications can be harmful, </a:t>
            </a:r>
            <a:r>
              <a:rPr lang="en-US" baseline="0" dirty="0" smtClean="0"/>
              <a:t>especially when misused.</a:t>
            </a:r>
          </a:p>
          <a:p>
            <a:endParaRPr lang="en-US" baseline="0"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2</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baseline="0" dirty="0" smtClean="0"/>
              <a:t>:  Before we move forward, let’s define “prescription drug misuse”.  </a:t>
            </a:r>
          </a:p>
          <a:p>
            <a:endParaRPr lang="en-US" b="0" baseline="0" dirty="0" smtClean="0"/>
          </a:p>
          <a:p>
            <a:pPr marL="216233" indent="-216233">
              <a:buFont typeface="+mj-lt"/>
              <a:buAutoNum type="arabicPeriod"/>
            </a:pPr>
            <a:r>
              <a:rPr lang="en-US" b="0" baseline="0" dirty="0" smtClean="0"/>
              <a:t>Here are three scenarios</a:t>
            </a:r>
            <a:r>
              <a:rPr lang="en-US" b="0" i="1" baseline="0" dirty="0" smtClean="0"/>
              <a:t>.  </a:t>
            </a:r>
            <a:r>
              <a:rPr lang="en-US" b="0" i="0" baseline="0" dirty="0" smtClean="0"/>
              <a:t>Scenario 1: an individual takes medication to help them study.  Scenario 2:</a:t>
            </a:r>
            <a:r>
              <a:rPr lang="en-US" b="0" i="1" baseline="0" dirty="0" smtClean="0"/>
              <a:t> </a:t>
            </a:r>
            <a:r>
              <a:rPr lang="en-US" b="0" i="0" baseline="0" dirty="0" smtClean="0"/>
              <a:t>an individual prescribed an opioid pain medication is in severe pain—the patient takes more than instructed to manage their pain.  Scenario 3: an individual shares their prescription medication with a friend. </a:t>
            </a:r>
          </a:p>
          <a:p>
            <a:pPr marL="216233" indent="-216233">
              <a:buFont typeface="+mj-lt"/>
              <a:buAutoNum type="arabicPeriod"/>
            </a:pPr>
            <a:endParaRPr lang="en-US" b="0" i="0" baseline="0" dirty="0" smtClean="0"/>
          </a:p>
          <a:p>
            <a:pPr marL="216233" indent="-216233">
              <a:buFont typeface="+mj-lt"/>
              <a:buAutoNum type="arabicPeriod"/>
            </a:pPr>
            <a:r>
              <a:rPr lang="en-US" b="0" i="0" baseline="0" dirty="0" smtClean="0"/>
              <a:t>Which scenario do you think represents prescription drug misuse?  </a:t>
            </a:r>
            <a:r>
              <a:rPr lang="en-US" b="0" i="1" u="sng" baseline="0" dirty="0" smtClean="0"/>
              <a:t>Note to facilitator</a:t>
            </a:r>
            <a:r>
              <a:rPr lang="en-US" b="0" i="1" baseline="0" dirty="0" smtClean="0"/>
              <a:t>: </a:t>
            </a:r>
            <a:r>
              <a:rPr lang="en-US" b="0" i="0" baseline="0" dirty="0" smtClean="0"/>
              <a:t>Encourage participants to discuss amongst themselves which scenario(s) represent prescription drug misuse.  When ready, poll the audience.</a:t>
            </a:r>
          </a:p>
          <a:p>
            <a:pPr marL="216233" indent="-216233">
              <a:buFont typeface="+mj-lt"/>
              <a:buAutoNum type="arabicPeriod"/>
            </a:pPr>
            <a:endParaRPr lang="en-US" b="0" i="1" baseline="0" dirty="0" smtClean="0"/>
          </a:p>
          <a:p>
            <a:pPr marL="216233" indent="-216233">
              <a:buFont typeface="+mj-lt"/>
              <a:buAutoNum type="arabicPeriod"/>
            </a:pPr>
            <a:r>
              <a:rPr lang="en-US" b="0" i="0" baseline="0" dirty="0" smtClean="0"/>
              <a:t>Correct!  Each scenario represents prescription drug misuse.  </a:t>
            </a:r>
          </a:p>
          <a:p>
            <a:pPr marL="673433" lvl="1" indent="-216233">
              <a:buFont typeface="+mj-lt"/>
              <a:buAutoNum type="arabicPeriod"/>
            </a:pPr>
            <a:r>
              <a:rPr lang="en-US" b="0" i="0" baseline="0" dirty="0" smtClean="0"/>
              <a:t>In Scenario 1, the individual is taking a medication for a different reason than prescribed (medications are not prescribed to aid in studying).</a:t>
            </a:r>
          </a:p>
          <a:p>
            <a:pPr marL="673433" lvl="1" indent="-216233">
              <a:buFont typeface="+mj-lt"/>
              <a:buAutoNum type="arabicPeriod"/>
            </a:pPr>
            <a:r>
              <a:rPr lang="en-US" b="0" i="0" baseline="0" dirty="0" smtClean="0"/>
              <a:t>In Scenario 2, the individual is taking more of the medication than prescribed.  I</a:t>
            </a:r>
            <a:r>
              <a:rPr lang="en-US" baseline="0" dirty="0" smtClean="0"/>
              <a:t>t’s often the case that people misusing are not doing it on purpose.  However, these actions can still be harmful. </a:t>
            </a:r>
            <a:endParaRPr lang="en-US" b="0" i="0" baseline="0" dirty="0" smtClean="0"/>
          </a:p>
          <a:p>
            <a:pPr marL="673433" lvl="1" indent="-216233">
              <a:buFont typeface="+mj-lt"/>
              <a:buAutoNum type="arabicPeriod"/>
            </a:pPr>
            <a:r>
              <a:rPr lang="en-US" b="0" i="0" baseline="0" dirty="0" smtClean="0"/>
              <a:t>Lastly, in Scenario 3, the individual is sharing their prescription medication with someone else.  Even if your intention is to help a friend or family member, sharing prescription medication can be dangerous.</a:t>
            </a:r>
          </a:p>
        </p:txBody>
      </p:sp>
      <p:sp>
        <p:nvSpPr>
          <p:cNvPr id="4" name="Slide Number Placeholder 3"/>
          <p:cNvSpPr>
            <a:spLocks noGrp="1"/>
          </p:cNvSpPr>
          <p:nvPr>
            <p:ph type="sldNum" sz="quarter" idx="10"/>
          </p:nvPr>
        </p:nvSpPr>
        <p:spPr/>
        <p:txBody>
          <a:bodyPr/>
          <a:lstStyle/>
          <a:p>
            <a:fld id="{1E756215-DC87-44C1-8A99-C198165AC598}" type="slidenum">
              <a:rPr lang="en-US" smtClean="0"/>
              <a:pPr/>
              <a:t>3</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baseline="0" dirty="0" smtClean="0">
                <a:solidFill>
                  <a:schemeClr val="tx1"/>
                </a:solidFill>
              </a:rPr>
              <a:t>Transition</a:t>
            </a:r>
            <a:r>
              <a:rPr lang="en-US" b="0" baseline="0" dirty="0" smtClean="0">
                <a:solidFill>
                  <a:schemeClr val="tx1"/>
                </a:solidFill>
              </a:rPr>
              <a:t>: Therefore, we define prescription drug misuse as engaging in primarily three behaviors.  </a:t>
            </a:r>
            <a:endParaRPr lang="en-US" baseline="0" dirty="0" smtClean="0">
              <a:solidFill>
                <a:schemeClr val="tx1"/>
              </a:solidFill>
            </a:endParaRPr>
          </a:p>
          <a:p>
            <a:endParaRPr lang="en-US" baseline="0" dirty="0" smtClean="0"/>
          </a:p>
          <a:p>
            <a:pPr marL="228564" indent="-228564">
              <a:buFont typeface="+mj-lt"/>
              <a:buAutoNum type="arabicPeriod"/>
            </a:pPr>
            <a:r>
              <a:rPr lang="en-US" baseline="0" dirty="0" smtClean="0"/>
              <a:t>Taking more of a prescription medication than prescribed.</a:t>
            </a:r>
          </a:p>
          <a:p>
            <a:pPr marL="228564" indent="-228564">
              <a:buFont typeface="+mj-lt"/>
              <a:buAutoNum type="arabicPeriod"/>
            </a:pPr>
            <a:r>
              <a:rPr lang="en-US" baseline="0" dirty="0" smtClean="0"/>
              <a:t>Taking a prescription medication for a reason different than prescribed.</a:t>
            </a:r>
          </a:p>
          <a:p>
            <a:pPr marL="228564" indent="-228564">
              <a:buFont typeface="+mj-lt"/>
              <a:buAutoNum type="arabicPeriod"/>
            </a:pPr>
            <a:r>
              <a:rPr lang="en-US" baseline="0" dirty="0" smtClean="0"/>
              <a:t>Sharing or taking someone else’s prescription medication.</a:t>
            </a:r>
          </a:p>
          <a:p>
            <a:endParaRPr lang="en-US" baseline="0" dirty="0" smtClean="0"/>
          </a:p>
          <a:p>
            <a:r>
              <a:rPr lang="en-US" baseline="0" dirty="0" smtClean="0"/>
              <a:t>And as we noted on the previous slide, regardless of our intentions, engaging in any of these behaviors is misuse.</a:t>
            </a:r>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r>
              <a:rPr lang="en-US" i="1" u="sng" baseline="0" dirty="0" smtClean="0"/>
              <a:t>Note for facilitator</a:t>
            </a:r>
            <a:r>
              <a:rPr lang="en-US" i="0" baseline="0" dirty="0" smtClean="0"/>
              <a:t>:  If asked, the National Institute of Health drafted and currently supports these definitions of prescription drug misuse.</a:t>
            </a:r>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endParaRPr lang="en-US"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4</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baseline="0" dirty="0" smtClean="0"/>
              <a:t>: Now that we understand the behaviors that define misuse, what do you think?</a:t>
            </a:r>
          </a:p>
          <a:p>
            <a:pPr defTabSz="864931">
              <a:defRPr/>
            </a:pPr>
            <a:endParaRPr lang="en-US" b="0" baseline="0" dirty="0" smtClean="0"/>
          </a:p>
          <a:p>
            <a:pPr marL="228600" indent="-228600" defTabSz="864931">
              <a:buFont typeface="+mj-lt"/>
              <a:buAutoNum type="arabicPeriod"/>
              <a:defRPr/>
            </a:pPr>
            <a:r>
              <a:rPr lang="en-US" b="0" baseline="0" dirty="0" smtClean="0"/>
              <a:t>Do the majority of teens misuse prescription medications? </a:t>
            </a:r>
            <a:r>
              <a:rPr lang="en-US" b="0" i="0" baseline="0" dirty="0" smtClean="0"/>
              <a:t> </a:t>
            </a:r>
          </a:p>
          <a:p>
            <a:pPr marL="228600" marR="0" indent="-228600" algn="l" defTabSz="864931" rtl="0" eaLnBrk="1" fontAlgn="auto" latinLnBrk="0" hangingPunct="1">
              <a:lnSpc>
                <a:spcPct val="100000"/>
              </a:lnSpc>
              <a:spcBef>
                <a:spcPts val="0"/>
              </a:spcBef>
              <a:spcAft>
                <a:spcPts val="0"/>
              </a:spcAft>
              <a:buClrTx/>
              <a:buSzTx/>
              <a:buFont typeface="+mj-lt"/>
              <a:buAutoNum type="arabicPeriod"/>
              <a:tabLst/>
              <a:defRPr/>
            </a:pPr>
            <a:r>
              <a:rPr lang="en-US" b="0" i="1" u="sng" baseline="0" dirty="0" smtClean="0"/>
              <a:t>Note to facilitator</a:t>
            </a:r>
            <a:r>
              <a:rPr lang="en-US" b="0" i="1" baseline="0" dirty="0" smtClean="0"/>
              <a:t>: </a:t>
            </a:r>
            <a:r>
              <a:rPr lang="en-US" b="0" i="0" baseline="0" dirty="0" smtClean="0"/>
              <a:t>Encourage participants to answer this question. When ready, click the space bar.  The text bubble “No!” will appear.</a:t>
            </a:r>
          </a:p>
          <a:p>
            <a:pPr marL="228600" indent="-228600" defTabSz="864931">
              <a:buFont typeface="+mj-lt"/>
              <a:buAutoNum type="arabicPeriod"/>
              <a:defRPr/>
            </a:pPr>
            <a:endParaRPr lang="en-US" b="0" i="0"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5</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u="none" baseline="0" dirty="0" smtClean="0"/>
              <a:t>: Actually, 6 out of 7 teens do NOT misuse prescription medications.</a:t>
            </a:r>
          </a:p>
          <a:p>
            <a:pPr defTabSz="864931">
              <a:defRPr/>
            </a:pPr>
            <a:endParaRPr lang="en-US" b="0" u="none" baseline="0" dirty="0" smtClean="0"/>
          </a:p>
          <a:p>
            <a:pPr marL="228600" indent="-228600" defTabSz="864931">
              <a:buFont typeface="+mj-lt"/>
              <a:buAutoNum type="arabicPeriod"/>
              <a:defRPr/>
            </a:pPr>
            <a:r>
              <a:rPr lang="en-US" b="0" u="none" baseline="0" dirty="0" smtClean="0"/>
              <a:t>This suggests that only 1 in 7 teens, or roughly 15%, have misused prescription medications in the past year.  Even fewer do so regularly.  This certainly isn’t the majority!</a:t>
            </a:r>
          </a:p>
          <a:p>
            <a:pPr marL="228600" indent="-228600" defTabSz="864931">
              <a:buFont typeface="+mj-lt"/>
              <a:buAutoNum type="arabicPeriod"/>
              <a:defRPr/>
            </a:pPr>
            <a:r>
              <a:rPr lang="en-US" b="0" u="none" baseline="0" dirty="0" smtClean="0"/>
              <a:t>Never feel like you are “not normal” or you won’t “fit in” with your peers if you don’t misuse…this simply isn’t true.</a:t>
            </a:r>
          </a:p>
          <a:p>
            <a:pPr defTabSz="864931">
              <a:defRPr/>
            </a:pPr>
            <a:endParaRPr lang="en-US" b="0" u="none" baseline="0" dirty="0" smtClean="0"/>
          </a:p>
          <a:p>
            <a:pPr defTabSz="864931">
              <a:defRPr/>
            </a:pPr>
            <a:endParaRPr lang="en-US" b="0" u="none" baseline="0" dirty="0" smtClean="0"/>
          </a:p>
          <a:p>
            <a:pPr defTabSz="864931">
              <a:defRPr/>
            </a:pPr>
            <a:r>
              <a:rPr lang="en-US" b="0" i="1" u="sng" baseline="0" dirty="0" smtClean="0"/>
              <a:t>Note to facilitator</a:t>
            </a:r>
            <a:r>
              <a:rPr lang="en-US" b="0" u="none" baseline="0" dirty="0" smtClean="0"/>
              <a:t>: Across the leading national surveys, discrepancies exist amongst prevalence estimates.  The statistic reported in this slide represents </a:t>
            </a:r>
            <a:r>
              <a:rPr lang="en-US" b="0" i="1" u="none" baseline="0" dirty="0" smtClean="0"/>
              <a:t>past year</a:t>
            </a:r>
            <a:r>
              <a:rPr lang="en-US" b="0" u="none" baseline="0" dirty="0" smtClean="0"/>
              <a:t> misuse from 2014 surveys (data collected in 2013), and is a conservative estimate based on the following data:</a:t>
            </a:r>
          </a:p>
          <a:p>
            <a:pPr defTabSz="864931">
              <a:defRPr/>
            </a:pPr>
            <a:endParaRPr lang="en-US" b="0" u="none" baseline="0" dirty="0" smtClean="0"/>
          </a:p>
          <a:p>
            <a:pPr defTabSz="864931">
              <a:defRPr/>
            </a:pPr>
            <a:r>
              <a:rPr lang="en-US" b="0" u="sng" baseline="0" dirty="0" smtClean="0"/>
              <a:t>Past year misuse</a:t>
            </a:r>
            <a:r>
              <a:rPr lang="en-US" b="0" u="none" baseline="0" dirty="0" smtClean="0"/>
              <a:t>:</a:t>
            </a:r>
          </a:p>
          <a:p>
            <a:pPr marL="228600" indent="-228600" defTabSz="864931">
              <a:buAutoNum type="arabicPeriod"/>
              <a:defRPr/>
            </a:pPr>
            <a:r>
              <a:rPr lang="en-US" b="0" u="none" baseline="0" dirty="0" smtClean="0"/>
              <a:t>National Survey on Drug Use and Health: 6.2%</a:t>
            </a:r>
          </a:p>
          <a:p>
            <a:pPr marL="228600" indent="-228600" defTabSz="864931">
              <a:buAutoNum type="arabicPeriod"/>
              <a:defRPr/>
            </a:pPr>
            <a:r>
              <a:rPr lang="en-US" b="0" u="none" baseline="0" dirty="0" smtClean="0"/>
              <a:t>Monitoring the Future Study: 13.9%</a:t>
            </a:r>
          </a:p>
          <a:p>
            <a:pPr marL="228600" indent="-228600" defTabSz="864931">
              <a:buAutoNum type="arabicPeriod"/>
              <a:defRPr/>
            </a:pPr>
            <a:r>
              <a:rPr lang="en-US" b="0" u="none" baseline="0" dirty="0" smtClean="0"/>
              <a:t>The Partnership Attitude Tracking Study: 16%</a:t>
            </a:r>
          </a:p>
          <a:p>
            <a:pPr marL="228600" indent="-228600" defTabSz="864931">
              <a:buAutoNum type="arabicPeriod"/>
              <a:defRPr/>
            </a:pPr>
            <a:endParaRPr lang="en-US" b="0" u="none" baseline="0" dirty="0" smtClean="0"/>
          </a:p>
          <a:p>
            <a:pPr marL="0" indent="0" defTabSz="864931">
              <a:buNone/>
              <a:defRPr/>
            </a:pPr>
            <a:r>
              <a:rPr lang="en-US" b="0" u="none" baseline="0" dirty="0" smtClean="0"/>
              <a:t>The Partnership Attitude Tracking Study (2014) reports </a:t>
            </a:r>
            <a:r>
              <a:rPr lang="en-US" b="0" i="1" u="none" baseline="0" dirty="0" smtClean="0"/>
              <a:t>lifetime</a:t>
            </a:r>
            <a:r>
              <a:rPr lang="en-US" b="0" u="none" baseline="0" dirty="0" smtClean="0"/>
              <a:t> misuse amongst teens at 24%.</a:t>
            </a:r>
            <a:endParaRPr lang="en-US" b="0"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6</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baseline="0" dirty="0" smtClean="0"/>
              <a:t>: But what is true, is that prescription drug misuse remains a problem nationwide, including in many of our communities.</a:t>
            </a:r>
          </a:p>
          <a:p>
            <a:pPr defTabSz="864931">
              <a:defRPr/>
            </a:pPr>
            <a:endParaRPr lang="en-US" b="0" baseline="0" dirty="0" smtClean="0"/>
          </a:p>
          <a:p>
            <a:pPr marL="241637" indent="-241637">
              <a:buFont typeface="+mj-lt"/>
              <a:buAutoNum type="arabicPeriod"/>
            </a:pPr>
            <a:r>
              <a:rPr lang="en-US" dirty="0" smtClean="0"/>
              <a:t>Drug overdose deaths, primarily from </a:t>
            </a:r>
            <a:r>
              <a:rPr lang="en-US" baseline="0" dirty="0" smtClean="0"/>
              <a:t>prescription medications,</a:t>
            </a:r>
            <a:r>
              <a:rPr lang="en-US" dirty="0" smtClean="0"/>
              <a:t> is the leading cause of accidental</a:t>
            </a:r>
            <a:r>
              <a:rPr lang="en-US" baseline="0" dirty="0" smtClean="0"/>
              <a:t> death in the U.S.  Clearly misusing prescription medications can be harmful to your health.  In addition, selling or taking someone else’s prescription medication is a felony offense and punishable by jail time.</a:t>
            </a:r>
          </a:p>
          <a:p>
            <a:pPr marL="241637" indent="-241637">
              <a:buFont typeface="+mj-lt"/>
              <a:buAutoNum type="arabicPeriod"/>
            </a:pPr>
            <a:r>
              <a:rPr lang="en-US" baseline="0" dirty="0" smtClean="0"/>
              <a:t>The most commonly misused prescription drugs include opioid pain medications (e.g. Vicodin, OxyContin), sedatives (e.g., Xanax, Valium) and stimulants (e.g., Adderall, Ritalin)</a:t>
            </a:r>
          </a:p>
          <a:p>
            <a:pPr marL="241637" indent="-241637">
              <a:buFont typeface="+mj-lt"/>
              <a:buAutoNum type="arabicPeriod"/>
            </a:pPr>
            <a:r>
              <a:rPr lang="en-US" i="1" u="sng" baseline="0" dirty="0" smtClean="0"/>
              <a:t>Note to facilitators</a:t>
            </a:r>
            <a:r>
              <a:rPr lang="en-US" baseline="0" dirty="0" smtClean="0"/>
              <a:t>: what follows is a list of factors that fuel this problem.  Based on your audience, you may wish to discuss these factors, or simply use the information to answer potential questions by participants. </a:t>
            </a:r>
          </a:p>
          <a:p>
            <a:pPr marL="698837" lvl="1" indent="-241637">
              <a:buFont typeface="+mj-lt"/>
              <a:buAutoNum type="arabicPeriod"/>
            </a:pPr>
            <a:r>
              <a:rPr lang="en-US" u="sng" baseline="0" dirty="0" smtClean="0"/>
              <a:t>Drug-taking Culture</a:t>
            </a:r>
            <a:r>
              <a:rPr lang="en-US" baseline="0" dirty="0" smtClean="0"/>
              <a:t>: We are a drug-taking society, and the use of medications has become normalized in our culture.</a:t>
            </a:r>
          </a:p>
          <a:p>
            <a:pPr marL="698837" lvl="1" indent="-241637">
              <a:buFont typeface="+mj-lt"/>
              <a:buAutoNum type="arabicPeriod"/>
            </a:pPr>
            <a:r>
              <a:rPr lang="en-US" u="sng" baseline="0" dirty="0" smtClean="0"/>
              <a:t>Easy Access</a:t>
            </a:r>
            <a:r>
              <a:rPr lang="en-US" baseline="0" dirty="0" smtClean="0"/>
              <a:t>: Because we are using medications at unprecedented rates, they are relatively easy to obtain without a prescription.  In fact, data from the National Survey on Drug Use and Health demonstrates that the majority of individuals that misuse a prescription drug get them from family members or friends.</a:t>
            </a:r>
          </a:p>
          <a:p>
            <a:pPr marL="698837" lvl="1" indent="-241637">
              <a:buFont typeface="+mj-lt"/>
              <a:buAutoNum type="arabicPeriod"/>
            </a:pPr>
            <a:r>
              <a:rPr lang="en-US" u="sng" baseline="0" dirty="0" smtClean="0"/>
              <a:t>Misperceptions</a:t>
            </a:r>
            <a:r>
              <a:rPr lang="en-US" baseline="0" dirty="0" smtClean="0"/>
              <a:t>: There are many misperceptions surrounding the legality and safety of prescription drugs.  For example, many of us don’t realize that it is illegal </a:t>
            </a:r>
            <a:r>
              <a:rPr lang="en-US" u="none" baseline="0" dirty="0" smtClean="0"/>
              <a:t>(and considered a felony offense for the types of medications which are most misused) to provide any prescription drug to another person without a legitimate prescription.  Unfortunately, many individuals do not understand these dangers and thus don’t recognize that the misuse of many pre</a:t>
            </a:r>
            <a:r>
              <a:rPr lang="en-US" baseline="0" dirty="0" smtClean="0"/>
              <a:t>scription drugs can be just as dangerous as using illicit “street” drugs.</a:t>
            </a:r>
          </a:p>
          <a:p>
            <a:pPr marL="698837" lvl="1" indent="-241637">
              <a:buFont typeface="+mj-lt"/>
              <a:buAutoNum type="arabicPeriod"/>
            </a:pPr>
            <a:r>
              <a:rPr lang="en-US" u="sng" baseline="0" dirty="0" smtClean="0"/>
              <a:t>Prescribing Practices</a:t>
            </a:r>
            <a:r>
              <a:rPr lang="en-US" baseline="0" dirty="0" smtClean="0"/>
              <a:t>: The number of prescriptions written by doctors has escalated, especially that for prescription opioids.  In 2012, the CDC reported that physicians wrote over 250 million prescriptions for opioid medications (CDC, 2014).</a:t>
            </a:r>
          </a:p>
          <a:p>
            <a:pPr marL="698837" lvl="1" indent="-241637">
              <a:buFont typeface="+mj-lt"/>
              <a:buAutoNum type="arabicPeriod"/>
            </a:pPr>
            <a:r>
              <a:rPr lang="en-US" u="sng" baseline="0" dirty="0" smtClean="0"/>
              <a:t>Media</a:t>
            </a:r>
            <a:r>
              <a:rPr lang="en-US" baseline="0" dirty="0" smtClean="0"/>
              <a:t>: We are only one of two countries (other is New Zealand) that permit direct-to-consumer advertisements for prescription medications.  These advertisements fuel our false beliefs that medications provide quick fixes to everyday problems.</a:t>
            </a:r>
          </a:p>
          <a:p>
            <a:pPr marL="698837" lvl="1" indent="-241637">
              <a:buFont typeface="+mj-lt"/>
              <a:buAutoNum type="arabicPeriod"/>
            </a:pPr>
            <a:r>
              <a:rPr lang="en-US" u="sng" baseline="0" dirty="0" smtClean="0"/>
              <a:t>Mixing Drugs</a:t>
            </a:r>
            <a:r>
              <a:rPr lang="en-US" baseline="0" dirty="0" smtClean="0"/>
              <a:t>: Misperceptions also exist regarding the dangers of mixing prescription medications with alcohol.  Many overdoses result from mixing prescription medications with alcohol or with other drugs.</a:t>
            </a:r>
          </a:p>
          <a:p>
            <a:pPr marL="698837" lvl="1" indent="-241637">
              <a:buFont typeface="+mj-lt"/>
              <a:buAutoNum type="arabicPeriod"/>
            </a:pPr>
            <a:r>
              <a:rPr lang="en-US" u="sng" baseline="0" dirty="0" smtClean="0"/>
              <a:t>Pressures facing youth</a:t>
            </a:r>
            <a:r>
              <a:rPr lang="en-US" baseline="0" dirty="0" smtClean="0"/>
              <a:t>: Like adults, many youth misuse prescription medications to deal with various pressures they experience.  Pressures may include managing daily stress and anxiety or perhaps pressure to perform at a high level either in athletics or in academics. </a:t>
            </a:r>
          </a:p>
          <a:p>
            <a:pPr marL="698837" lvl="1" indent="-241637">
              <a:buFont typeface="+mj-lt"/>
              <a:buAutoNum type="arabicPeriod"/>
            </a:pPr>
            <a:r>
              <a:rPr lang="en-US" u="sng" baseline="0" dirty="0" smtClean="0"/>
              <a:t>Issues of care</a:t>
            </a:r>
            <a:r>
              <a:rPr lang="en-US" baseline="0" dirty="0" smtClean="0"/>
              <a:t>: In some situations, healthcare professionals may not be educating patients on the safe use of the medications prescribed to them following a surgery or treatment of a medical condition.  This lack of education can lead to misuse.</a:t>
            </a:r>
          </a:p>
          <a:p>
            <a:pPr marL="241637" indent="-241637">
              <a:buFont typeface="+mj-lt"/>
              <a:buAutoNum type="arabicPeriod"/>
            </a:pPr>
            <a:endParaRPr lang="en-US" baseline="0" dirty="0" smtClean="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7</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baseline="0" dirty="0" smtClean="0"/>
              <a:t>Transition</a:t>
            </a:r>
            <a:r>
              <a:rPr lang="en-US" b="0" baseline="0" dirty="0" smtClean="0"/>
              <a:t>: </a:t>
            </a:r>
            <a:r>
              <a:rPr lang="en-US" dirty="0" smtClean="0"/>
              <a:t>The</a:t>
            </a:r>
            <a:r>
              <a:rPr lang="en-US" baseline="0" dirty="0" smtClean="0"/>
              <a:t> good news is that you can make a difference!</a:t>
            </a:r>
            <a:endParaRPr lang="en-US" dirty="0" smtClean="0"/>
          </a:p>
          <a:p>
            <a:pPr defTabSz="864931">
              <a:defRPr/>
            </a:pPr>
            <a:endParaRPr lang="en-US" b="0" baseline="0" dirty="0" smtClean="0"/>
          </a:p>
          <a:p>
            <a:pPr defTabSz="864931">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i="1" u="sng" baseline="0" dirty="0" smtClean="0"/>
              <a:t>Note to facilitator</a:t>
            </a:r>
            <a:r>
              <a:rPr lang="en-US" baseline="0" dirty="0" smtClean="0"/>
              <a:t>: </a:t>
            </a:r>
            <a:r>
              <a:rPr lang="en-US" i="0" baseline="0" dirty="0" smtClean="0"/>
              <a:t>Consider allowing participants to brainstorm and share ideas on how they can make a difference. You may wish to summarize these ideas on a whiteboard, if available.</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8</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solidFill>
                  <a:schemeClr val="tx1"/>
                </a:solidFill>
              </a:rPr>
              <a:t>Transition</a:t>
            </a:r>
            <a:r>
              <a:rPr lang="en-US" b="0" baseline="0" dirty="0" smtClean="0">
                <a:solidFill>
                  <a:schemeClr val="tx1"/>
                </a:solidFill>
              </a:rPr>
              <a:t>: </a:t>
            </a:r>
            <a:r>
              <a:rPr lang="en-US" baseline="0" dirty="0" smtClean="0"/>
              <a:t>How can you make a difference?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You can easily</a:t>
            </a:r>
            <a:r>
              <a:rPr lang="en-US" baseline="0" dirty="0" smtClean="0"/>
              <a:t> make a difference </a:t>
            </a:r>
            <a:r>
              <a:rPr lang="en-US" dirty="0" smtClean="0"/>
              <a:t>by incorporating three safe medication practices into your daily life:  Follow instructions, keep for yourself, serve as a good role model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Let’s discuss these practices in more detail.  We’ll start</a:t>
            </a:r>
            <a:r>
              <a:rPr lang="en-US" baseline="0" dirty="0" smtClean="0"/>
              <a:t> with “keep for yourself”.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endParaRPr lang="en-US"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9</a:t>
            </a:fld>
            <a:endParaRPr lang="en-US" dirty="0"/>
          </a:p>
        </p:txBody>
      </p:sp>
    </p:spTree>
    <p:extLst>
      <p:ext uri="{BB962C8B-B14F-4D97-AF65-F5344CB8AC3E}">
        <p14:creationId xmlns:p14="http://schemas.microsoft.com/office/powerpoint/2010/main" val="213257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PPT_BGs10.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9355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Footer.png"/>
          <p:cNvPicPr>
            <a:picLocks noChangeAspect="1"/>
          </p:cNvPicPr>
          <p:nvPr userDrawn="1"/>
        </p:nvPicPr>
        <p:blipFill>
          <a:blip r:embed="rId2"/>
          <a:stretch>
            <a:fillRect/>
          </a:stretch>
        </p:blipFill>
        <p:spPr>
          <a:xfrm rot="5400000">
            <a:off x="4184655" y="1911345"/>
            <a:ext cx="774701" cy="9144012"/>
          </a:xfrm>
          <a:prstGeom prst="rect">
            <a:avLst/>
          </a:prstGeom>
        </p:spPr>
      </p:pic>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fld id="{BCC0D97C-CD89-48ED-9F5E-C6CF0112A9FA}" type="slidenum">
              <a:rPr lang="en-US" smtClean="0"/>
              <a:pPr/>
              <a:t>‹#›</a:t>
            </a:fld>
            <a:endParaRPr lang="en-US" dirty="0"/>
          </a:p>
        </p:txBody>
      </p:sp>
      <p:sp>
        <p:nvSpPr>
          <p:cNvPr id="3" name="Content Placeholder 2"/>
          <p:cNvSpPr>
            <a:spLocks noGrp="1"/>
          </p:cNvSpPr>
          <p:nvPr>
            <p:ph idx="1"/>
          </p:nvPr>
        </p:nvSpPr>
        <p:spPr>
          <a:xfrm>
            <a:off x="457200" y="1600201"/>
            <a:ext cx="82296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797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114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Footer.png"/>
          <p:cNvPicPr>
            <a:picLocks noChangeAspect="1"/>
          </p:cNvPicPr>
          <p:nvPr userDrawn="1"/>
        </p:nvPicPr>
        <p:blipFill>
          <a:blip r:embed="rId2"/>
          <a:stretch>
            <a:fillRect/>
          </a:stretch>
        </p:blipFill>
        <p:spPr>
          <a:xfrm rot="5400000">
            <a:off x="4184655" y="1911345"/>
            <a:ext cx="774701" cy="9144012"/>
          </a:xfrm>
          <a:prstGeom prst="rect">
            <a:avLst/>
          </a:prstGeom>
        </p:spPr>
      </p:pic>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fld id="{BCC0D97C-CD89-48ED-9F5E-C6CF0112A9FA}" type="slidenum">
              <a:rPr lang="en-US" smtClean="0"/>
              <a:pPr/>
              <a:t>‹#›</a:t>
            </a:fld>
            <a:endParaRPr lang="en-US" dirty="0"/>
          </a:p>
        </p:txBody>
      </p:sp>
    </p:spTree>
    <p:extLst>
      <p:ext uri="{BB962C8B-B14F-4D97-AF65-F5344CB8AC3E}">
        <p14:creationId xmlns:p14="http://schemas.microsoft.com/office/powerpoint/2010/main" val="135960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0374" y="2174875"/>
            <a:ext cx="4037014"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174875"/>
            <a:ext cx="4038600"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Footer.png"/>
          <p:cNvPicPr>
            <a:picLocks noChangeAspect="1"/>
          </p:cNvPicPr>
          <p:nvPr userDrawn="1"/>
        </p:nvPicPr>
        <p:blipFill>
          <a:blip r:embed="rId2"/>
          <a:stretch>
            <a:fillRect/>
          </a:stretch>
        </p:blipFill>
        <p:spPr>
          <a:xfrm rot="5400000">
            <a:off x="4184655" y="1911345"/>
            <a:ext cx="774701" cy="9144012"/>
          </a:xfrm>
          <a:prstGeom prst="rect">
            <a:avLst/>
          </a:prstGeom>
        </p:spPr>
      </p:pic>
      <p:sp>
        <p:nvSpPr>
          <p:cNvPr id="11" name="Slide Number Placeholder 5"/>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fld id="{BCC0D97C-CD89-48ED-9F5E-C6CF0112A9FA}" type="slidenum">
              <a:rPr lang="en-US" smtClean="0"/>
              <a:pPr/>
              <a:t>‹#›</a:t>
            </a:fld>
            <a:endParaRPr lang="en-US" dirty="0"/>
          </a:p>
        </p:txBody>
      </p:sp>
    </p:spTree>
    <p:extLst>
      <p:ext uri="{BB962C8B-B14F-4D97-AF65-F5344CB8AC3E}">
        <p14:creationId xmlns:p14="http://schemas.microsoft.com/office/powerpoint/2010/main" val="24856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descr="Footer.png"/>
          <p:cNvPicPr>
            <a:picLocks noChangeAspect="1"/>
          </p:cNvPicPr>
          <p:nvPr userDrawn="1"/>
        </p:nvPicPr>
        <p:blipFill>
          <a:blip r:embed="rId2"/>
          <a:stretch>
            <a:fillRect/>
          </a:stretch>
        </p:blipFill>
        <p:spPr>
          <a:xfrm rot="5400000">
            <a:off x="4184655" y="1911345"/>
            <a:ext cx="774701" cy="9144012"/>
          </a:xfrm>
          <a:prstGeom prst="rect">
            <a:avLst/>
          </a:prstGeom>
        </p:spPr>
      </p:pic>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fld id="{BCC0D97C-CD89-48ED-9F5E-C6CF0112A9FA}" type="slidenum">
              <a:rPr lang="en-US" smtClean="0"/>
              <a:pPr/>
              <a:t>‹#›</a:t>
            </a:fld>
            <a:endParaRPr lang="en-US" dirty="0"/>
          </a:p>
        </p:txBody>
      </p:sp>
    </p:spTree>
    <p:extLst>
      <p:ext uri="{BB962C8B-B14F-4D97-AF65-F5344CB8AC3E}">
        <p14:creationId xmlns:p14="http://schemas.microsoft.com/office/powerpoint/2010/main" val="337135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Footer.png"/>
          <p:cNvPicPr>
            <a:picLocks noChangeAspect="1"/>
          </p:cNvPicPr>
          <p:nvPr userDrawn="1"/>
        </p:nvPicPr>
        <p:blipFill>
          <a:blip r:embed="rId2"/>
          <a:stretch>
            <a:fillRect/>
          </a:stretch>
        </p:blipFill>
        <p:spPr>
          <a:xfrm rot="5400000">
            <a:off x="4184655" y="1911345"/>
            <a:ext cx="774701" cy="9144012"/>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fld id="{BCC0D97C-CD89-48ED-9F5E-C6CF0112A9FA}" type="slidenum">
              <a:rPr lang="en-US" smtClean="0"/>
              <a:pPr/>
              <a:t>‹#›</a:t>
            </a:fld>
            <a:endParaRPr lang="en-US" dirty="0"/>
          </a:p>
        </p:txBody>
      </p:sp>
    </p:spTree>
    <p:extLst>
      <p:ext uri="{BB962C8B-B14F-4D97-AF65-F5344CB8AC3E}">
        <p14:creationId xmlns:p14="http://schemas.microsoft.com/office/powerpoint/2010/main" val="357048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273051"/>
            <a:ext cx="510540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937" y="1435101"/>
            <a:ext cx="3004576" cy="44836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Footer.png"/>
          <p:cNvPicPr>
            <a:picLocks noChangeAspect="1"/>
          </p:cNvPicPr>
          <p:nvPr userDrawn="1"/>
        </p:nvPicPr>
        <p:blipFill>
          <a:blip r:embed="rId2"/>
          <a:stretch>
            <a:fillRect/>
          </a:stretch>
        </p:blipFill>
        <p:spPr>
          <a:xfrm rot="5400000">
            <a:off x="4184655" y="1911345"/>
            <a:ext cx="774701" cy="9144012"/>
          </a:xfrm>
          <a:prstGeom prst="rect">
            <a:avLst/>
          </a:prstGeom>
        </p:spPr>
      </p:pic>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fld id="{BCC0D97C-CD89-48ED-9F5E-C6CF0112A9FA}" type="slidenum">
              <a:rPr lang="en-US" smtClean="0"/>
              <a:pPr/>
              <a:t>‹#›</a:t>
            </a:fld>
            <a:endParaRPr lang="en-US" dirty="0"/>
          </a:p>
        </p:txBody>
      </p:sp>
    </p:spTree>
    <p:extLst>
      <p:ext uri="{BB962C8B-B14F-4D97-AF65-F5344CB8AC3E}">
        <p14:creationId xmlns:p14="http://schemas.microsoft.com/office/powerpoint/2010/main" val="334548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149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Footer.png"/>
          <p:cNvPicPr>
            <a:picLocks noChangeAspect="1"/>
          </p:cNvPicPr>
          <p:nvPr userDrawn="1"/>
        </p:nvPicPr>
        <p:blipFill>
          <a:blip r:embed="rId2"/>
          <a:stretch>
            <a:fillRect/>
          </a:stretch>
        </p:blipFill>
        <p:spPr>
          <a:xfrm rot="5400000">
            <a:off x="4184655" y="1911345"/>
            <a:ext cx="774701" cy="9144012"/>
          </a:xfrm>
          <a:prstGeom prst="rect">
            <a:avLst/>
          </a:prstGeom>
        </p:spPr>
      </p:pic>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fld id="{BCC0D97C-CD89-48ED-9F5E-C6CF0112A9FA}" type="slidenum">
              <a:rPr lang="en-US" smtClean="0"/>
              <a:pPr/>
              <a:t>‹#›</a:t>
            </a:fld>
            <a:endParaRPr lang="en-US" dirty="0"/>
          </a:p>
        </p:txBody>
      </p:sp>
    </p:spTree>
    <p:extLst>
      <p:ext uri="{BB962C8B-B14F-4D97-AF65-F5344CB8AC3E}">
        <p14:creationId xmlns:p14="http://schemas.microsoft.com/office/powerpoint/2010/main" val="23129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PPT_BGs1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AD6C3-A4AF-453F-A6E0-CF7046C83B38}" type="datetimeFigureOut">
              <a:rPr lang="en-US" smtClean="0"/>
              <a:pPr/>
              <a:t>3/7/16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9766D350-FDCB-4C7E-A12B-F8DE8477C6E5}" type="slidenum">
              <a:rPr lang="en-US" smtClean="0"/>
              <a:pPr/>
              <a:t>‹#›</a:t>
            </a:fld>
            <a:endParaRPr lang="en-US" dirty="0"/>
          </a:p>
        </p:txBody>
      </p:sp>
    </p:spTree>
    <p:extLst>
      <p:ext uri="{BB962C8B-B14F-4D97-AF65-F5344CB8AC3E}">
        <p14:creationId xmlns:p14="http://schemas.microsoft.com/office/powerpoint/2010/main" val="579243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60"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jpe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5" Type="http://schemas.openxmlformats.org/officeDocument/2006/relationships/image" Target="../media/image14.emf"/><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emf"/><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0.emf"/><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343400"/>
            <a:ext cx="8153400" cy="815608"/>
          </a:xfrm>
          <a:prstGeom prst="rect">
            <a:avLst/>
          </a:prstGeom>
          <a:noFill/>
          <a:effectLst>
            <a:outerShdw blurRad="50800" dist="38100" dir="2700000">
              <a:srgbClr val="000000">
                <a:alpha val="43000"/>
              </a:srgbClr>
            </a:outerShdw>
          </a:effectLst>
        </p:spPr>
        <p:txBody>
          <a:bodyPr wrap="square" rtlCol="0">
            <a:spAutoFit/>
          </a:bodyPr>
          <a:lstStyle/>
          <a:p>
            <a:r>
              <a:rPr lang="en-US" sz="4700" b="1" dirty="0" smtClean="0">
                <a:solidFill>
                  <a:schemeClr val="bg1"/>
                </a:solidFill>
                <a:effectLst>
                  <a:outerShdw blurRad="50800" dist="38100" dir="2700000">
                    <a:srgbClr val="000000">
                      <a:alpha val="43000"/>
                    </a:srgbClr>
                  </a:outerShdw>
                </a:effectLst>
                <a:latin typeface="Arial"/>
                <a:cs typeface="Arial"/>
              </a:rPr>
              <a:t>Medication Safety for Teens</a:t>
            </a:r>
            <a:endParaRPr lang="en-US" sz="4700" b="1" dirty="0">
              <a:solidFill>
                <a:schemeClr val="bg1"/>
              </a:solidFill>
              <a:effectLst>
                <a:outerShdw blurRad="50800" dist="38100" dir="2700000">
                  <a:srgbClr val="000000">
                    <a:alpha val="43000"/>
                  </a:srgbClr>
                </a:outerShdw>
              </a:effectLst>
              <a:latin typeface="Arial"/>
              <a:cs typeface="Arial"/>
            </a:endParaRPr>
          </a:p>
        </p:txBody>
      </p:sp>
      <p:sp>
        <p:nvSpPr>
          <p:cNvPr id="3" name="TextBox 2"/>
          <p:cNvSpPr txBox="1"/>
          <p:nvPr/>
        </p:nvSpPr>
        <p:spPr>
          <a:xfrm>
            <a:off x="1066800" y="5105400"/>
            <a:ext cx="7772400" cy="584776"/>
          </a:xfrm>
          <a:prstGeom prst="rect">
            <a:avLst/>
          </a:prstGeom>
          <a:noFill/>
          <a:effectLst>
            <a:outerShdw blurRad="50800" dist="38100" dir="2700000">
              <a:srgbClr val="000000">
                <a:alpha val="43000"/>
              </a:srgbClr>
            </a:outerShdw>
          </a:effectLst>
        </p:spPr>
        <p:txBody>
          <a:bodyPr wrap="square" rtlCol="0">
            <a:spAutoFit/>
          </a:bodyPr>
          <a:lstStyle/>
          <a:p>
            <a:pPr algn="r"/>
            <a:r>
              <a:rPr lang="en-US" sz="3200" dirty="0" smtClean="0">
                <a:solidFill>
                  <a:schemeClr val="bg1"/>
                </a:solidFill>
                <a:effectLst>
                  <a:outerShdw blurRad="50800" dist="38100" dir="2700000">
                    <a:srgbClr val="000000">
                      <a:alpha val="43000"/>
                    </a:srgbClr>
                  </a:outerShdw>
                </a:effectLst>
                <a:latin typeface="Arial"/>
                <a:cs typeface="Arial"/>
              </a:rPr>
              <a:t>Presenter Name/Organization</a:t>
            </a:r>
            <a:endParaRPr lang="en-US" sz="3200" dirty="0">
              <a:solidFill>
                <a:schemeClr val="bg1"/>
              </a:solidFill>
              <a:effectLst>
                <a:outerShdw blurRad="50800" dist="38100" dir="2700000">
                  <a:srgbClr val="000000">
                    <a:alpha val="43000"/>
                  </a:srgbClr>
                </a:outerShdw>
              </a:effectLst>
              <a:latin typeface="Arial"/>
              <a:cs typeface="Arial"/>
            </a:endParaRPr>
          </a:p>
        </p:txBody>
      </p:sp>
    </p:spTree>
    <p:extLst>
      <p:ext uri="{BB962C8B-B14F-4D97-AF65-F5344CB8AC3E}">
        <p14:creationId xmlns:p14="http://schemas.microsoft.com/office/powerpoint/2010/main" val="24732370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98500" y="2895600"/>
            <a:ext cx="8445500" cy="3429000"/>
          </a:xfrm>
          <a:prstGeom prst="rect">
            <a:avLst/>
          </a:prstGeom>
        </p:spPr>
      </p:pic>
      <p:sp>
        <p:nvSpPr>
          <p:cNvPr id="7" name="Oval 6"/>
          <p:cNvSpPr/>
          <p:nvPr/>
        </p:nvSpPr>
        <p:spPr>
          <a:xfrm>
            <a:off x="457201" y="2667000"/>
            <a:ext cx="3048000" cy="3048000"/>
          </a:xfrm>
          <a:prstGeom prst="ellipse">
            <a:avLst/>
          </a:prstGeom>
          <a:solidFill>
            <a:srgbClr val="A2D183"/>
          </a:solidFill>
          <a:ln w="107950" cap="flat" cmpd="sng" algn="ctr">
            <a:solidFill>
              <a:srgbClr val="36647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GenRxIcons-01.png"/>
          <p:cNvPicPr>
            <a:picLocks noChangeAspect="1"/>
          </p:cNvPicPr>
          <p:nvPr/>
        </p:nvPicPr>
        <p:blipFill>
          <a:blip r:embed="rId4" cstate="print"/>
          <a:stretch>
            <a:fillRect/>
          </a:stretch>
        </p:blipFill>
        <p:spPr>
          <a:xfrm rot="276743" flipH="1">
            <a:off x="825688" y="3541315"/>
            <a:ext cx="2861870" cy="1699235"/>
          </a:xfrm>
          <a:prstGeom prst="rect">
            <a:avLst/>
          </a:prstGeom>
        </p:spPr>
      </p:pic>
      <p:sp>
        <p:nvSpPr>
          <p:cNvPr id="9" name="Oval 8"/>
          <p:cNvSpPr/>
          <p:nvPr/>
        </p:nvSpPr>
        <p:spPr>
          <a:xfrm>
            <a:off x="5486400" y="2667000"/>
            <a:ext cx="3048000" cy="3048000"/>
          </a:xfrm>
          <a:prstGeom prst="ellipse">
            <a:avLst/>
          </a:prstGeom>
          <a:solidFill>
            <a:srgbClr val="FAAF5C"/>
          </a:solidFill>
          <a:ln w="107950" cap="flat" cmpd="sng" algn="ctr">
            <a:solidFill>
              <a:srgbClr val="36647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pic>
        <p:nvPicPr>
          <p:cNvPr id="10" name="Picture 9" descr="GenRxIcons-02.png"/>
          <p:cNvPicPr>
            <a:picLocks noChangeAspect="1"/>
          </p:cNvPicPr>
          <p:nvPr/>
        </p:nvPicPr>
        <p:blipFill>
          <a:blip r:embed="rId5" cstate="print"/>
          <a:stretch>
            <a:fillRect/>
          </a:stretch>
        </p:blipFill>
        <p:spPr>
          <a:xfrm>
            <a:off x="5791200" y="3505200"/>
            <a:ext cx="2539120" cy="1708616"/>
          </a:xfrm>
          <a:prstGeom prst="rect">
            <a:avLst/>
          </a:prstGeom>
        </p:spPr>
      </p:pic>
      <p:sp>
        <p:nvSpPr>
          <p:cNvPr id="8" name="Oval 7"/>
          <p:cNvSpPr/>
          <p:nvPr/>
        </p:nvSpPr>
        <p:spPr>
          <a:xfrm>
            <a:off x="3048000" y="2667000"/>
            <a:ext cx="3048000" cy="3048000"/>
          </a:xfrm>
          <a:prstGeom prst="ellipse">
            <a:avLst/>
          </a:prstGeom>
          <a:solidFill>
            <a:srgbClr val="48BAC8"/>
          </a:solidFill>
          <a:ln w="107950" cap="flat" cmpd="sng" algn="ctr">
            <a:solidFill>
              <a:srgbClr val="36647E"/>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800" y="914400"/>
            <a:ext cx="6629400" cy="1143000"/>
          </a:xfrm>
        </p:spPr>
        <p:txBody>
          <a:bodyPr>
            <a:noAutofit/>
          </a:bodyPr>
          <a:lstStyle/>
          <a:p>
            <a:pPr algn="l"/>
            <a:r>
              <a:rPr lang="en-US" sz="4800" b="1" dirty="0" smtClean="0">
                <a:solidFill>
                  <a:srgbClr val="36647E"/>
                </a:solidFill>
                <a:latin typeface="Arial"/>
                <a:cs typeface="Arial"/>
              </a:rPr>
              <a:t>Some items aren’t meant to be shared…</a:t>
            </a:r>
            <a:endParaRPr lang="en-US" sz="48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10</a:t>
            </a:fld>
            <a:endParaRPr lang="en-US" dirty="0"/>
          </a:p>
        </p:txBody>
      </p:sp>
      <p:pic>
        <p:nvPicPr>
          <p:cNvPr id="4" name="Picture 3"/>
          <p:cNvPicPr>
            <a:picLocks noChangeAspect="1"/>
          </p:cNvPicPr>
          <p:nvPr/>
        </p:nvPicPr>
        <p:blipFill>
          <a:blip r:embed="rId6" cstate="print"/>
          <a:stretch>
            <a:fillRect/>
          </a:stretch>
        </p:blipFill>
        <p:spPr>
          <a:xfrm>
            <a:off x="3810000" y="3200400"/>
            <a:ext cx="1457644" cy="1981200"/>
          </a:xfrm>
          <a:prstGeom prst="rect">
            <a:avLst/>
          </a:prstGeom>
        </p:spPr>
      </p:pic>
      <p:pic>
        <p:nvPicPr>
          <p:cNvPr id="14" name="Picture 13" descr="Footer.png"/>
          <p:cNvPicPr>
            <a:picLocks noChangeAspect="1"/>
          </p:cNvPicPr>
          <p:nvPr/>
        </p:nvPicPr>
        <p:blipFill>
          <a:blip r:embed="rId7"/>
          <a:stretch>
            <a:fillRect/>
          </a:stretch>
        </p:blipFill>
        <p:spPr>
          <a:xfrm rot="5400000">
            <a:off x="4184643" y="1898644"/>
            <a:ext cx="774701" cy="9144012"/>
          </a:xfrm>
          <a:prstGeom prst="rect">
            <a:avLst/>
          </a:prstGeom>
        </p:spPr>
      </p:pic>
      <p:sp>
        <p:nvSpPr>
          <p:cNvPr id="15"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spTree>
    <p:extLst>
      <p:ext uri="{BB962C8B-B14F-4D97-AF65-F5344CB8AC3E}">
        <p14:creationId xmlns:p14="http://schemas.microsoft.com/office/powerpoint/2010/main" val="29801409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a:xfrm>
            <a:off x="6553200" y="6356350"/>
            <a:ext cx="2133600" cy="365125"/>
          </a:xfrm>
        </p:spPr>
        <p:txBody>
          <a:bodyPr/>
          <a:lstStyle/>
          <a:p>
            <a:fld id="{BCC0D97C-CD89-48ED-9F5E-C6CF0112A9FA}" type="slidenum">
              <a:rPr lang="en-US" smtClean="0"/>
              <a:pPr/>
              <a:t>11</a:t>
            </a:fld>
            <a:endParaRPr lang="en-US" dirty="0"/>
          </a:p>
        </p:txBody>
      </p:sp>
      <p:pic>
        <p:nvPicPr>
          <p:cNvPr id="7" name="Picture 6" descr="Footer.png"/>
          <p:cNvPicPr>
            <a:picLocks noChangeAspect="1"/>
          </p:cNvPicPr>
          <p:nvPr/>
        </p:nvPicPr>
        <p:blipFill>
          <a:blip r:embed="rId3"/>
          <a:stretch>
            <a:fillRect/>
          </a:stretch>
        </p:blipFill>
        <p:spPr>
          <a:xfrm rot="5400000">
            <a:off x="4184643" y="1898644"/>
            <a:ext cx="774701" cy="9144012"/>
          </a:xfrm>
          <a:prstGeom prst="rect">
            <a:avLst/>
          </a:prstGeom>
        </p:spPr>
      </p:pic>
      <p:sp>
        <p:nvSpPr>
          <p:cNvPr id="8"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pic>
        <p:nvPicPr>
          <p:cNvPr id="14" name="Picture 13"/>
          <p:cNvPicPr>
            <a:picLocks noChangeAspect="1"/>
          </p:cNvPicPr>
          <p:nvPr/>
        </p:nvPicPr>
        <p:blipFill>
          <a:blip r:embed="rId4"/>
          <a:stretch>
            <a:fillRect/>
          </a:stretch>
        </p:blipFill>
        <p:spPr>
          <a:xfrm rot="5400000">
            <a:off x="2860967" y="-644235"/>
            <a:ext cx="3422071" cy="9144000"/>
          </a:xfrm>
          <a:prstGeom prst="rect">
            <a:avLst/>
          </a:prstGeom>
        </p:spPr>
      </p:pic>
      <p:sp>
        <p:nvSpPr>
          <p:cNvPr id="15" name="Title 2"/>
          <p:cNvSpPr>
            <a:spLocks noGrp="1"/>
          </p:cNvSpPr>
          <p:nvPr>
            <p:ph type="title"/>
          </p:nvPr>
        </p:nvSpPr>
        <p:spPr>
          <a:xfrm>
            <a:off x="2438400" y="1066800"/>
            <a:ext cx="8077200" cy="1143000"/>
          </a:xfrm>
        </p:spPr>
        <p:txBody>
          <a:bodyPr>
            <a:noAutofit/>
          </a:bodyPr>
          <a:lstStyle/>
          <a:p>
            <a:pPr algn="l"/>
            <a:r>
              <a:rPr lang="en-US" sz="4200" b="1" dirty="0" smtClean="0">
                <a:solidFill>
                  <a:srgbClr val="36647E"/>
                </a:solidFill>
                <a:latin typeface="Arial"/>
                <a:cs typeface="Arial"/>
              </a:rPr>
              <a:t>Use Medications Safely</a:t>
            </a:r>
            <a:endParaRPr lang="en-US" sz="4200" b="1" dirty="0">
              <a:solidFill>
                <a:srgbClr val="36647E"/>
              </a:solidFill>
              <a:latin typeface="Arial"/>
              <a:cs typeface="Arial"/>
            </a:endParaRPr>
          </a:p>
        </p:txBody>
      </p:sp>
      <p:pic>
        <p:nvPicPr>
          <p:cNvPr id="16" name="Picture 15"/>
          <p:cNvPicPr>
            <a:picLocks noChangeAspect="1"/>
          </p:cNvPicPr>
          <p:nvPr/>
        </p:nvPicPr>
        <p:blipFill>
          <a:blip r:embed="rId5" cstate="print"/>
          <a:srcRect l="23656"/>
          <a:stretch>
            <a:fillRect/>
          </a:stretch>
        </p:blipFill>
        <p:spPr>
          <a:xfrm>
            <a:off x="0" y="1066800"/>
            <a:ext cx="2913554" cy="4515616"/>
          </a:xfrm>
          <a:prstGeom prst="rect">
            <a:avLst/>
          </a:prstGeom>
        </p:spPr>
      </p:pic>
      <p:sp>
        <p:nvSpPr>
          <p:cNvPr id="17" name="Content Placeholder 6"/>
          <p:cNvSpPr txBox="1">
            <a:spLocks/>
          </p:cNvSpPr>
          <p:nvPr/>
        </p:nvSpPr>
        <p:spPr>
          <a:xfrm>
            <a:off x="3276600" y="2743200"/>
            <a:ext cx="5181600" cy="259080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i="0" u="none" strike="noStrike" kern="1200" cap="none" spc="0" normalizeH="0" baseline="0" noProof="0" dirty="0" smtClean="0">
                <a:ln>
                  <a:noFill/>
                </a:ln>
                <a:solidFill>
                  <a:schemeClr val="tx1">
                    <a:lumMod val="50000"/>
                    <a:lumOff val="50000"/>
                  </a:schemeClr>
                </a:solidFill>
                <a:effectLst/>
                <a:uLnTx/>
                <a:uFillTx/>
                <a:latin typeface="Arial"/>
                <a:ea typeface="+mn-ea"/>
                <a:cs typeface="Arial"/>
              </a:rPr>
              <a:t>Keep for yourself</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1" i="0" u="none" strike="noStrike" kern="1200" cap="none" spc="0" normalizeH="0" baseline="0" noProof="0" dirty="0" smtClean="0">
                <a:ln>
                  <a:noFill/>
                </a:ln>
                <a:solidFill>
                  <a:srgbClr val="36647E"/>
                </a:solidFill>
                <a:effectLst/>
                <a:uLnTx/>
                <a:uFillTx/>
                <a:latin typeface="Arial"/>
                <a:ea typeface="+mn-ea"/>
                <a:cs typeface="Arial"/>
              </a:rPr>
              <a:t>Follow instructions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600" dirty="0" smtClean="0">
                <a:solidFill>
                  <a:srgbClr val="7F7F7F"/>
                </a:solidFill>
                <a:latin typeface="Arial"/>
                <a:cs typeface="Arial"/>
              </a:rPr>
              <a:t>Be</a:t>
            </a:r>
            <a:r>
              <a:rPr kumimoji="0" lang="en-US" sz="3600" b="0" i="0" u="none" strike="noStrike" kern="1200" cap="none" spc="0" normalizeH="0" baseline="0" noProof="0" dirty="0" smtClean="0">
                <a:ln>
                  <a:noFill/>
                </a:ln>
                <a:solidFill>
                  <a:srgbClr val="7F7F7F"/>
                </a:solidFill>
                <a:effectLst/>
                <a:uLnTx/>
                <a:uFillTx/>
                <a:latin typeface="Arial"/>
                <a:ea typeface="+mn-ea"/>
                <a:cs typeface="Arial"/>
              </a:rPr>
              <a:t> a good role model</a:t>
            </a:r>
            <a:endParaRPr kumimoji="0" lang="en-US" sz="36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31474643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5400000" flipV="1">
            <a:off x="2400300" y="114302"/>
            <a:ext cx="4343400" cy="9144000"/>
          </a:xfrm>
          <a:prstGeom prst="rect">
            <a:avLst/>
          </a:prstGeom>
        </p:spPr>
      </p:pic>
      <p:sp>
        <p:nvSpPr>
          <p:cNvPr id="10" name="Rectangle 9"/>
          <p:cNvSpPr/>
          <p:nvPr/>
        </p:nvSpPr>
        <p:spPr>
          <a:xfrm>
            <a:off x="457200" y="3620654"/>
            <a:ext cx="1808018" cy="19419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5800" y="762000"/>
            <a:ext cx="8229600" cy="1143000"/>
          </a:xfrm>
        </p:spPr>
        <p:txBody>
          <a:bodyPr>
            <a:noAutofit/>
          </a:bodyPr>
          <a:lstStyle/>
          <a:p>
            <a:pPr algn="l"/>
            <a:r>
              <a:rPr lang="en-US" sz="4800" b="1" dirty="0" smtClean="0">
                <a:solidFill>
                  <a:srgbClr val="36647E"/>
                </a:solidFill>
                <a:latin typeface="Arial"/>
                <a:cs typeface="Arial"/>
              </a:rPr>
              <a:t>Some instructions </a:t>
            </a:r>
            <a:r>
              <a:rPr lang="en-US" sz="4800" b="1" dirty="0">
                <a:solidFill>
                  <a:srgbClr val="36647E"/>
                </a:solidFill>
                <a:latin typeface="Arial"/>
                <a:cs typeface="Arial"/>
              </a:rPr>
              <a:t>a</a:t>
            </a:r>
            <a:r>
              <a:rPr lang="en-US" sz="4800" b="1" dirty="0" smtClean="0">
                <a:solidFill>
                  <a:srgbClr val="36647E"/>
                </a:solidFill>
                <a:latin typeface="Arial"/>
                <a:cs typeface="Arial"/>
              </a:rPr>
              <a:t>re meant to be followed…</a:t>
            </a:r>
            <a:endParaRPr lang="en-US" sz="48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12</a:t>
            </a:fld>
            <a:endParaRPr lang="en-US" dirty="0"/>
          </a:p>
        </p:txBody>
      </p:sp>
      <p:pic>
        <p:nvPicPr>
          <p:cNvPr id="4" name="Picture 3"/>
          <p:cNvPicPr>
            <a:picLocks noChangeAspect="1"/>
          </p:cNvPicPr>
          <p:nvPr/>
        </p:nvPicPr>
        <p:blipFill>
          <a:blip r:embed="rId4" cstate="print"/>
          <a:stretch>
            <a:fillRect/>
          </a:stretch>
        </p:blipFill>
        <p:spPr>
          <a:xfrm>
            <a:off x="3303578" y="3107692"/>
            <a:ext cx="2030422" cy="2759708"/>
          </a:xfrm>
          <a:prstGeom prst="rect">
            <a:avLst/>
          </a:prstGeom>
        </p:spPr>
      </p:pic>
      <p:pic>
        <p:nvPicPr>
          <p:cNvPr id="8" name="Picture 7" descr="Footer.png"/>
          <p:cNvPicPr>
            <a:picLocks noChangeAspect="1"/>
          </p:cNvPicPr>
          <p:nvPr/>
        </p:nvPicPr>
        <p:blipFill>
          <a:blip r:embed="rId5"/>
          <a:stretch>
            <a:fillRect/>
          </a:stretch>
        </p:blipFill>
        <p:spPr>
          <a:xfrm rot="5400000">
            <a:off x="4184643" y="1898644"/>
            <a:ext cx="774701" cy="9144012"/>
          </a:xfrm>
          <a:prstGeom prst="rect">
            <a:avLst/>
          </a:prstGeom>
        </p:spPr>
      </p:pic>
      <p:sp>
        <p:nvSpPr>
          <p:cNvPr id="9"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pic>
        <p:nvPicPr>
          <p:cNvPr id="12" name="Picture 11" descr="OfficialRules.png"/>
          <p:cNvPicPr>
            <a:picLocks noChangeAspect="1"/>
          </p:cNvPicPr>
          <p:nvPr/>
        </p:nvPicPr>
        <p:blipFill>
          <a:blip r:embed="rId6"/>
          <a:stretch>
            <a:fillRect/>
          </a:stretch>
        </p:blipFill>
        <p:spPr>
          <a:xfrm>
            <a:off x="6172200" y="3505200"/>
            <a:ext cx="2667000" cy="2268893"/>
          </a:xfrm>
          <a:prstGeom prst="rect">
            <a:avLst/>
          </a:prstGeom>
        </p:spPr>
      </p:pic>
      <p:pic>
        <p:nvPicPr>
          <p:cNvPr id="14" name="Picture 13" descr="CollegeApplication-03.png"/>
          <p:cNvPicPr>
            <a:picLocks noChangeAspect="1"/>
          </p:cNvPicPr>
          <p:nvPr/>
        </p:nvPicPr>
        <p:blipFill>
          <a:blip r:embed="rId7" cstate="print"/>
          <a:stretch>
            <a:fillRect/>
          </a:stretch>
        </p:blipFill>
        <p:spPr>
          <a:xfrm>
            <a:off x="228600" y="3276600"/>
            <a:ext cx="2209800" cy="2457861"/>
          </a:xfrm>
          <a:prstGeom prst="rect">
            <a:avLst/>
          </a:prstGeom>
        </p:spPr>
      </p:pic>
    </p:spTree>
    <p:extLst>
      <p:ext uri="{BB962C8B-B14F-4D97-AF65-F5344CB8AC3E}">
        <p14:creationId xmlns:p14="http://schemas.microsoft.com/office/powerpoint/2010/main" val="15349935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a:off x="0" y="1752600"/>
            <a:ext cx="9144000" cy="4733636"/>
          </a:xfrm>
          <a:prstGeom prst="rect">
            <a:avLst/>
          </a:prstGeom>
        </p:spPr>
      </p:pic>
      <p:pic>
        <p:nvPicPr>
          <p:cNvPr id="16" name="Picture 15" descr="PPT_PrescriptionCard.png"/>
          <p:cNvPicPr>
            <a:picLocks noChangeAspect="1"/>
          </p:cNvPicPr>
          <p:nvPr/>
        </p:nvPicPr>
        <p:blipFill>
          <a:blip r:embed="rId4" cstate="print"/>
          <a:stretch>
            <a:fillRect/>
          </a:stretch>
        </p:blipFill>
        <p:spPr>
          <a:xfrm>
            <a:off x="3657600" y="2438400"/>
            <a:ext cx="4489127" cy="3239030"/>
          </a:xfrm>
          <a:prstGeom prst="rect">
            <a:avLst/>
          </a:prstGeom>
        </p:spPr>
      </p:pic>
      <p:sp>
        <p:nvSpPr>
          <p:cNvPr id="3" name="Title 2"/>
          <p:cNvSpPr>
            <a:spLocks noGrp="1"/>
          </p:cNvSpPr>
          <p:nvPr>
            <p:ph type="title"/>
          </p:nvPr>
        </p:nvSpPr>
        <p:spPr>
          <a:xfrm>
            <a:off x="381000" y="685800"/>
            <a:ext cx="8229600" cy="1143000"/>
          </a:xfrm>
        </p:spPr>
        <p:txBody>
          <a:bodyPr>
            <a:noAutofit/>
          </a:bodyPr>
          <a:lstStyle/>
          <a:p>
            <a:pPr algn="l"/>
            <a:r>
              <a:rPr lang="en-US" sz="4800" b="1" dirty="0" smtClean="0">
                <a:solidFill>
                  <a:srgbClr val="36647E"/>
                </a:solidFill>
                <a:latin typeface="Arial"/>
                <a:cs typeface="Arial"/>
              </a:rPr>
              <a:t>Why follow instructions?</a:t>
            </a:r>
            <a:endParaRPr lang="en-US" sz="48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13</a:t>
            </a:fld>
            <a:endParaRPr lang="en-US" dirty="0"/>
          </a:p>
        </p:txBody>
      </p:sp>
      <p:cxnSp>
        <p:nvCxnSpPr>
          <p:cNvPr id="20" name="Straight Arrow Connector 19"/>
          <p:cNvCxnSpPr/>
          <p:nvPr/>
        </p:nvCxnSpPr>
        <p:spPr>
          <a:xfrm>
            <a:off x="2514600" y="3886200"/>
            <a:ext cx="1524000" cy="533400"/>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3015" y="3345359"/>
            <a:ext cx="2133600" cy="769441"/>
          </a:xfrm>
          <a:prstGeom prst="rect">
            <a:avLst/>
          </a:prstGeom>
          <a:noFill/>
        </p:spPr>
        <p:txBody>
          <a:bodyPr wrap="square" rtlCol="0">
            <a:spAutoFit/>
          </a:bodyPr>
          <a:lstStyle/>
          <a:p>
            <a:r>
              <a:rPr lang="en-US" sz="2200" b="1" dirty="0" smtClean="0">
                <a:solidFill>
                  <a:srgbClr val="36647E"/>
                </a:solidFill>
                <a:latin typeface="Arial"/>
                <a:cs typeface="Arial"/>
              </a:rPr>
              <a:t>How much &amp; how often</a:t>
            </a:r>
            <a:endParaRPr lang="en-US" sz="2200" b="1" dirty="0">
              <a:solidFill>
                <a:srgbClr val="36647E"/>
              </a:solidFill>
              <a:latin typeface="Arial"/>
              <a:cs typeface="Arial"/>
            </a:endParaRPr>
          </a:p>
        </p:txBody>
      </p:sp>
      <p:sp>
        <p:nvSpPr>
          <p:cNvPr id="18" name="Oval 17"/>
          <p:cNvSpPr/>
          <p:nvPr/>
        </p:nvSpPr>
        <p:spPr>
          <a:xfrm>
            <a:off x="381000" y="33431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57200" y="3352800"/>
            <a:ext cx="304800" cy="769441"/>
          </a:xfrm>
          <a:prstGeom prst="rect">
            <a:avLst/>
          </a:prstGeom>
          <a:noFill/>
        </p:spPr>
        <p:txBody>
          <a:bodyPr wrap="square" rtlCol="0">
            <a:spAutoFit/>
          </a:bodyPr>
          <a:lstStyle/>
          <a:p>
            <a:r>
              <a:rPr lang="en-US" sz="2200" b="1" dirty="0" smtClean="0">
                <a:solidFill>
                  <a:srgbClr val="36647E"/>
                </a:solidFill>
                <a:latin typeface="Arial"/>
                <a:cs typeface="Arial"/>
              </a:rPr>
              <a:t>1 </a:t>
            </a:r>
            <a:endParaRPr lang="en-US" sz="2200" b="1" dirty="0">
              <a:solidFill>
                <a:srgbClr val="36647E"/>
              </a:solidFill>
              <a:latin typeface="Arial"/>
              <a:cs typeface="Arial"/>
            </a:endParaRPr>
          </a:p>
        </p:txBody>
      </p:sp>
      <p:pic>
        <p:nvPicPr>
          <p:cNvPr id="14" name="Picture 13" descr="Footer.png"/>
          <p:cNvPicPr>
            <a:picLocks noChangeAspect="1"/>
          </p:cNvPicPr>
          <p:nvPr/>
        </p:nvPicPr>
        <p:blipFill>
          <a:blip r:embed="rId5"/>
          <a:stretch>
            <a:fillRect/>
          </a:stretch>
        </p:blipFill>
        <p:spPr>
          <a:xfrm rot="5400000">
            <a:off x="4184643" y="1898644"/>
            <a:ext cx="774701" cy="9144012"/>
          </a:xfrm>
          <a:prstGeom prst="rect">
            <a:avLst/>
          </a:prstGeom>
        </p:spPr>
      </p:pic>
      <p:sp>
        <p:nvSpPr>
          <p:cNvPr id="21"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sp>
        <p:nvSpPr>
          <p:cNvPr id="22" name="TextBox 21"/>
          <p:cNvSpPr txBox="1"/>
          <p:nvPr/>
        </p:nvSpPr>
        <p:spPr>
          <a:xfrm>
            <a:off x="973015" y="4640759"/>
            <a:ext cx="2133600" cy="769441"/>
          </a:xfrm>
          <a:prstGeom prst="rect">
            <a:avLst/>
          </a:prstGeom>
          <a:noFill/>
        </p:spPr>
        <p:txBody>
          <a:bodyPr wrap="square" rtlCol="0">
            <a:spAutoFit/>
          </a:bodyPr>
          <a:lstStyle/>
          <a:p>
            <a:r>
              <a:rPr lang="en-US" sz="2200" b="1" dirty="0" smtClean="0">
                <a:solidFill>
                  <a:srgbClr val="36647E"/>
                </a:solidFill>
                <a:latin typeface="Arial"/>
                <a:cs typeface="Arial"/>
              </a:rPr>
              <a:t>Reason for medication</a:t>
            </a:r>
            <a:endParaRPr lang="en-US" sz="2200" b="1" dirty="0">
              <a:solidFill>
                <a:srgbClr val="36647E"/>
              </a:solidFill>
              <a:latin typeface="Arial"/>
              <a:cs typeface="Arial"/>
            </a:endParaRPr>
          </a:p>
        </p:txBody>
      </p:sp>
      <p:sp>
        <p:nvSpPr>
          <p:cNvPr id="23" name="Oval 22"/>
          <p:cNvSpPr/>
          <p:nvPr/>
        </p:nvSpPr>
        <p:spPr>
          <a:xfrm>
            <a:off x="381000" y="46385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57200" y="46407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2</a:t>
            </a:r>
            <a:endParaRPr lang="en-US" sz="2200" b="1" dirty="0">
              <a:solidFill>
                <a:srgbClr val="36647E"/>
              </a:solidFill>
              <a:latin typeface="Arial"/>
              <a:cs typeface="Arial"/>
            </a:endParaRPr>
          </a:p>
        </p:txBody>
      </p:sp>
      <p:cxnSp>
        <p:nvCxnSpPr>
          <p:cNvPr id="29" name="Straight Arrow Connector 28"/>
          <p:cNvCxnSpPr/>
          <p:nvPr/>
        </p:nvCxnSpPr>
        <p:spPr>
          <a:xfrm flipV="1">
            <a:off x="2590800" y="5029200"/>
            <a:ext cx="1371600" cy="762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8510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362200" y="1828800"/>
            <a:ext cx="6781800" cy="5029200"/>
          </a:xfrm>
          <a:prstGeom prst="rect">
            <a:avLst/>
          </a:prstGeom>
        </p:spPr>
      </p:pic>
      <p:sp>
        <p:nvSpPr>
          <p:cNvPr id="13" name="Slide Number Placeholder 12"/>
          <p:cNvSpPr>
            <a:spLocks noGrp="1"/>
          </p:cNvSpPr>
          <p:nvPr>
            <p:ph type="sldNum" sz="quarter" idx="4"/>
          </p:nvPr>
        </p:nvSpPr>
        <p:spPr>
          <a:xfrm>
            <a:off x="6553200" y="6356350"/>
            <a:ext cx="2133600" cy="365125"/>
          </a:xfrm>
        </p:spPr>
        <p:txBody>
          <a:bodyPr/>
          <a:lstStyle/>
          <a:p>
            <a:pPr>
              <a:defRPr/>
            </a:pPr>
            <a:fld id="{55C312A4-CBE3-4AA4-8931-A5D74123A7C4}" type="slidenum">
              <a:rPr lang="en-US" smtClean="0"/>
              <a:pPr>
                <a:defRPr/>
              </a:pPr>
              <a:t>14</a:t>
            </a:fld>
            <a:endParaRPr lang="en-US" dirty="0"/>
          </a:p>
        </p:txBody>
      </p:sp>
      <p:pic>
        <p:nvPicPr>
          <p:cNvPr id="3" name="Picture 2"/>
          <p:cNvPicPr>
            <a:picLocks noChangeAspect="1"/>
          </p:cNvPicPr>
          <p:nvPr/>
        </p:nvPicPr>
        <p:blipFill>
          <a:blip r:embed="rId4"/>
          <a:srcRect l="30829"/>
          <a:stretch>
            <a:fillRect/>
          </a:stretch>
        </p:blipFill>
        <p:spPr>
          <a:xfrm>
            <a:off x="0" y="304801"/>
            <a:ext cx="3392410" cy="5413588"/>
          </a:xfrm>
          <a:prstGeom prst="rect">
            <a:avLst/>
          </a:prstGeom>
        </p:spPr>
      </p:pic>
      <p:sp>
        <p:nvSpPr>
          <p:cNvPr id="2" name="Content Placeholder 1"/>
          <p:cNvSpPr>
            <a:spLocks noGrp="1"/>
          </p:cNvSpPr>
          <p:nvPr>
            <p:ph idx="1"/>
          </p:nvPr>
        </p:nvSpPr>
        <p:spPr>
          <a:xfrm>
            <a:off x="3886200" y="2209800"/>
            <a:ext cx="4572000" cy="3429000"/>
          </a:xfrm>
        </p:spPr>
        <p:txBody>
          <a:bodyPr/>
          <a:lstStyle/>
          <a:p>
            <a:pPr marL="0" indent="0">
              <a:spcAft>
                <a:spcPts val="1800"/>
              </a:spcAft>
              <a:buNone/>
            </a:pPr>
            <a:r>
              <a:rPr lang="en-US" dirty="0" smtClean="0">
                <a:solidFill>
                  <a:schemeClr val="tx1">
                    <a:lumMod val="50000"/>
                    <a:lumOff val="50000"/>
                  </a:schemeClr>
                </a:solidFill>
                <a:latin typeface="Arial"/>
                <a:cs typeface="Arial"/>
              </a:rPr>
              <a:t>Some people misuse medication by taking </a:t>
            </a:r>
            <a:r>
              <a:rPr lang="en-US" dirty="0" smtClean="0">
                <a:solidFill>
                  <a:schemeClr val="tx1">
                    <a:lumMod val="50000"/>
                    <a:lumOff val="50000"/>
                  </a:schemeClr>
                </a:solidFill>
                <a:latin typeface="Arial"/>
                <a:cs typeface="Arial"/>
              </a:rPr>
              <a:t>it for </a:t>
            </a:r>
            <a:r>
              <a:rPr lang="en-US" dirty="0" smtClean="0">
                <a:solidFill>
                  <a:schemeClr val="tx1">
                    <a:lumMod val="50000"/>
                    <a:lumOff val="50000"/>
                  </a:schemeClr>
                </a:solidFill>
                <a:latin typeface="Arial"/>
                <a:cs typeface="Arial"/>
              </a:rPr>
              <a:t>a different reason than prescribed.</a:t>
            </a:r>
            <a:endParaRPr lang="en-US" dirty="0" smtClean="0">
              <a:solidFill>
                <a:schemeClr val="tx1">
                  <a:lumMod val="65000"/>
                  <a:lumOff val="35000"/>
                </a:schemeClr>
              </a:solidFill>
              <a:latin typeface="Arial"/>
              <a:cs typeface="Arial"/>
            </a:endParaRPr>
          </a:p>
          <a:p>
            <a:pPr marL="0" indent="0">
              <a:spcAft>
                <a:spcPts val="1800"/>
              </a:spcAft>
              <a:buNone/>
            </a:pPr>
            <a:r>
              <a:rPr lang="en-US" b="1" dirty="0" smtClean="0">
                <a:solidFill>
                  <a:srgbClr val="36647E"/>
                </a:solidFill>
                <a:latin typeface="Arial"/>
                <a:cs typeface="Arial"/>
              </a:rPr>
              <a:t>What reasons do teens give?</a:t>
            </a:r>
            <a:endParaRPr lang="en-US" b="1" dirty="0">
              <a:solidFill>
                <a:srgbClr val="36647E"/>
              </a:solidFill>
              <a:latin typeface="Arial"/>
              <a:cs typeface="Arial"/>
            </a:endParaRPr>
          </a:p>
        </p:txBody>
      </p:sp>
      <p:pic>
        <p:nvPicPr>
          <p:cNvPr id="7" name="Picture 6" descr="Footer.png"/>
          <p:cNvPicPr>
            <a:picLocks noChangeAspect="1"/>
          </p:cNvPicPr>
          <p:nvPr/>
        </p:nvPicPr>
        <p:blipFill>
          <a:blip r:embed="rId5"/>
          <a:stretch>
            <a:fillRect/>
          </a:stretch>
        </p:blipFill>
        <p:spPr>
          <a:xfrm rot="5400000">
            <a:off x="4184643" y="1898644"/>
            <a:ext cx="774701" cy="9144012"/>
          </a:xfrm>
          <a:prstGeom prst="rect">
            <a:avLst/>
          </a:prstGeom>
        </p:spPr>
      </p:pic>
      <p:sp>
        <p:nvSpPr>
          <p:cNvPr id="8"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sp>
        <p:nvSpPr>
          <p:cNvPr id="17" name="Title 2"/>
          <p:cNvSpPr>
            <a:spLocks noGrp="1"/>
          </p:cNvSpPr>
          <p:nvPr>
            <p:ph type="title"/>
          </p:nvPr>
        </p:nvSpPr>
        <p:spPr>
          <a:xfrm>
            <a:off x="3733800" y="685800"/>
            <a:ext cx="5257800" cy="1143000"/>
          </a:xfrm>
        </p:spPr>
        <p:txBody>
          <a:bodyPr>
            <a:normAutofit/>
          </a:bodyPr>
          <a:lstStyle/>
          <a:p>
            <a:pPr algn="l" eaLnBrk="1" hangingPunct="1"/>
            <a:r>
              <a:rPr lang="en-US" altLang="en-US" sz="5400" b="1" dirty="0" smtClean="0">
                <a:solidFill>
                  <a:srgbClr val="36647E"/>
                </a:solidFill>
                <a:latin typeface="Arial"/>
                <a:cs typeface="Arial"/>
              </a:rPr>
              <a:t>Think About It:</a:t>
            </a:r>
          </a:p>
        </p:txBody>
      </p:sp>
    </p:spTree>
    <p:extLst>
      <p:ext uri="{BB962C8B-B14F-4D97-AF65-F5344CB8AC3E}">
        <p14:creationId xmlns:p14="http://schemas.microsoft.com/office/powerpoint/2010/main" val="29310854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rot="16200000" flipH="1">
            <a:off x="2781305" y="-647700"/>
            <a:ext cx="3581399" cy="9144000"/>
          </a:xfrm>
          <a:prstGeom prst="rect">
            <a:avLst/>
          </a:prstGeom>
        </p:spPr>
      </p:pic>
      <p:sp>
        <p:nvSpPr>
          <p:cNvPr id="13" name="Slide Number Placeholder 12"/>
          <p:cNvSpPr>
            <a:spLocks noGrp="1"/>
          </p:cNvSpPr>
          <p:nvPr>
            <p:ph type="sldNum" sz="quarter" idx="4"/>
          </p:nvPr>
        </p:nvSpPr>
        <p:spPr>
          <a:xfrm>
            <a:off x="6553200" y="6356350"/>
            <a:ext cx="2133600" cy="365125"/>
          </a:xfrm>
        </p:spPr>
        <p:txBody>
          <a:bodyPr/>
          <a:lstStyle/>
          <a:p>
            <a:pPr>
              <a:defRPr/>
            </a:pPr>
            <a:fld id="{55C312A4-CBE3-4AA4-8931-A5D74123A7C4}" type="slidenum">
              <a:rPr lang="en-US" smtClean="0"/>
              <a:pPr>
                <a:defRPr/>
              </a:pPr>
              <a:t>15</a:t>
            </a:fld>
            <a:endParaRPr lang="en-US" dirty="0"/>
          </a:p>
        </p:txBody>
      </p:sp>
      <p:sp>
        <p:nvSpPr>
          <p:cNvPr id="2" name="Content Placeholder 1"/>
          <p:cNvSpPr>
            <a:spLocks noGrp="1"/>
          </p:cNvSpPr>
          <p:nvPr>
            <p:ph idx="1"/>
          </p:nvPr>
        </p:nvSpPr>
        <p:spPr>
          <a:xfrm>
            <a:off x="990600" y="2362200"/>
            <a:ext cx="5029200" cy="2590800"/>
          </a:xfrm>
        </p:spPr>
        <p:txBody>
          <a:bodyPr>
            <a:noAutofit/>
          </a:bodyPr>
          <a:lstStyle/>
          <a:p>
            <a:pPr marL="0" indent="0">
              <a:spcAft>
                <a:spcPts val="1200"/>
              </a:spcAft>
              <a:buNone/>
            </a:pPr>
            <a:r>
              <a:rPr lang="en-US" sz="3800" dirty="0" smtClean="0">
                <a:solidFill>
                  <a:schemeClr val="tx1">
                    <a:lumMod val="50000"/>
                    <a:lumOff val="50000"/>
                  </a:schemeClr>
                </a:solidFill>
                <a:latin typeface="Arial"/>
                <a:cs typeface="Arial"/>
              </a:rPr>
              <a:t>What could teens do instead of misusing?</a:t>
            </a:r>
          </a:p>
          <a:p>
            <a:pPr marL="0" indent="0">
              <a:buNone/>
            </a:pPr>
            <a:r>
              <a:rPr lang="en-US" sz="3800" dirty="0" smtClean="0">
                <a:solidFill>
                  <a:schemeClr val="tx1">
                    <a:lumMod val="50000"/>
                    <a:lumOff val="50000"/>
                  </a:schemeClr>
                </a:solidFill>
                <a:latin typeface="Arial"/>
                <a:cs typeface="Arial"/>
              </a:rPr>
              <a:t>Identify a few positive alternatives.</a:t>
            </a:r>
            <a:endParaRPr lang="en-US" sz="3800" dirty="0">
              <a:solidFill>
                <a:schemeClr val="tx1">
                  <a:lumMod val="50000"/>
                  <a:lumOff val="50000"/>
                </a:schemeClr>
              </a:solidFill>
              <a:latin typeface="Arial"/>
              <a:cs typeface="Arial"/>
            </a:endParaRPr>
          </a:p>
        </p:txBody>
      </p:sp>
      <p:sp>
        <p:nvSpPr>
          <p:cNvPr id="9" name="Title 2"/>
          <p:cNvSpPr>
            <a:spLocks noGrp="1"/>
          </p:cNvSpPr>
          <p:nvPr>
            <p:ph type="title"/>
          </p:nvPr>
        </p:nvSpPr>
        <p:spPr>
          <a:xfrm>
            <a:off x="914400" y="990600"/>
            <a:ext cx="8229600" cy="1143000"/>
          </a:xfrm>
        </p:spPr>
        <p:txBody>
          <a:bodyPr>
            <a:normAutofit/>
          </a:bodyPr>
          <a:lstStyle/>
          <a:p>
            <a:pPr algn="l" eaLnBrk="1" hangingPunct="1"/>
            <a:r>
              <a:rPr lang="en-US" altLang="en-US" sz="5400" b="1" dirty="0" smtClean="0">
                <a:solidFill>
                  <a:srgbClr val="36647E"/>
                </a:solidFill>
                <a:latin typeface="Arial"/>
                <a:cs typeface="Arial"/>
              </a:rPr>
              <a:t>Think About It:</a:t>
            </a:r>
          </a:p>
        </p:txBody>
      </p:sp>
      <p:pic>
        <p:nvPicPr>
          <p:cNvPr id="7" name="Picture 6" descr="Footer.png"/>
          <p:cNvPicPr>
            <a:picLocks noChangeAspect="1"/>
          </p:cNvPicPr>
          <p:nvPr/>
        </p:nvPicPr>
        <p:blipFill>
          <a:blip r:embed="rId4"/>
          <a:stretch>
            <a:fillRect/>
          </a:stretch>
        </p:blipFill>
        <p:spPr>
          <a:xfrm rot="5400000">
            <a:off x="4184643" y="1898644"/>
            <a:ext cx="774701" cy="9144012"/>
          </a:xfrm>
          <a:prstGeom prst="rect">
            <a:avLst/>
          </a:prstGeom>
        </p:spPr>
      </p:pic>
      <p:sp>
        <p:nvSpPr>
          <p:cNvPr id="8"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pic>
        <p:nvPicPr>
          <p:cNvPr id="11" name="Picture 10" descr="5090_GENRX_MissionVideo_Icons-37.png"/>
          <p:cNvPicPr>
            <a:picLocks noChangeAspect="1"/>
          </p:cNvPicPr>
          <p:nvPr/>
        </p:nvPicPr>
        <p:blipFill>
          <a:blip r:embed="rId5"/>
          <a:srcRect r="42239"/>
          <a:stretch>
            <a:fillRect/>
          </a:stretch>
        </p:blipFill>
        <p:spPr>
          <a:xfrm>
            <a:off x="5737807" y="-76200"/>
            <a:ext cx="3406193" cy="6400800"/>
          </a:xfrm>
          <a:prstGeom prst="rect">
            <a:avLst/>
          </a:prstGeom>
        </p:spPr>
      </p:pic>
    </p:spTree>
    <p:extLst>
      <p:ext uri="{BB962C8B-B14F-4D97-AF65-F5344CB8AC3E}">
        <p14:creationId xmlns:p14="http://schemas.microsoft.com/office/powerpoint/2010/main" val="33478800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a:xfrm>
            <a:off x="6553200" y="6356350"/>
            <a:ext cx="2133600" cy="365125"/>
          </a:xfrm>
        </p:spPr>
        <p:txBody>
          <a:bodyPr/>
          <a:lstStyle/>
          <a:p>
            <a:fld id="{BCC0D97C-CD89-48ED-9F5E-C6CF0112A9FA}" type="slidenum">
              <a:rPr lang="en-US" smtClean="0"/>
              <a:pPr/>
              <a:t>16</a:t>
            </a:fld>
            <a:endParaRPr lang="en-US" dirty="0"/>
          </a:p>
        </p:txBody>
      </p:sp>
      <p:pic>
        <p:nvPicPr>
          <p:cNvPr id="15" name="Picture 14" descr="Footer.png"/>
          <p:cNvPicPr>
            <a:picLocks noChangeAspect="1"/>
          </p:cNvPicPr>
          <p:nvPr/>
        </p:nvPicPr>
        <p:blipFill>
          <a:blip r:embed="rId3"/>
          <a:stretch>
            <a:fillRect/>
          </a:stretch>
        </p:blipFill>
        <p:spPr>
          <a:xfrm rot="5400000">
            <a:off x="4184643" y="1898644"/>
            <a:ext cx="774701" cy="9144012"/>
          </a:xfrm>
          <a:prstGeom prst="rect">
            <a:avLst/>
          </a:prstGeom>
        </p:spPr>
      </p:pic>
      <p:sp>
        <p:nvSpPr>
          <p:cNvPr id="16"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pic>
        <p:nvPicPr>
          <p:cNvPr id="18" name="Picture 17"/>
          <p:cNvPicPr>
            <a:picLocks noChangeAspect="1"/>
          </p:cNvPicPr>
          <p:nvPr/>
        </p:nvPicPr>
        <p:blipFill>
          <a:blip r:embed="rId4"/>
          <a:stretch>
            <a:fillRect/>
          </a:stretch>
        </p:blipFill>
        <p:spPr>
          <a:xfrm rot="5400000">
            <a:off x="2860967" y="-644235"/>
            <a:ext cx="3422071" cy="9144000"/>
          </a:xfrm>
          <a:prstGeom prst="rect">
            <a:avLst/>
          </a:prstGeom>
        </p:spPr>
      </p:pic>
      <p:sp>
        <p:nvSpPr>
          <p:cNvPr id="19" name="Title 2"/>
          <p:cNvSpPr>
            <a:spLocks noGrp="1"/>
          </p:cNvSpPr>
          <p:nvPr>
            <p:ph type="title"/>
          </p:nvPr>
        </p:nvSpPr>
        <p:spPr>
          <a:xfrm>
            <a:off x="2438400" y="1066800"/>
            <a:ext cx="8077200" cy="1143000"/>
          </a:xfrm>
        </p:spPr>
        <p:txBody>
          <a:bodyPr>
            <a:noAutofit/>
          </a:bodyPr>
          <a:lstStyle/>
          <a:p>
            <a:pPr algn="l"/>
            <a:r>
              <a:rPr lang="en-US" sz="4200" b="1" dirty="0" smtClean="0">
                <a:solidFill>
                  <a:srgbClr val="36647E"/>
                </a:solidFill>
                <a:latin typeface="Arial"/>
                <a:cs typeface="Arial"/>
              </a:rPr>
              <a:t>Use Medications Safely</a:t>
            </a:r>
            <a:endParaRPr lang="en-US" sz="4200" b="1" dirty="0">
              <a:solidFill>
                <a:srgbClr val="36647E"/>
              </a:solidFill>
              <a:latin typeface="Arial"/>
              <a:cs typeface="Arial"/>
            </a:endParaRPr>
          </a:p>
        </p:txBody>
      </p:sp>
      <p:pic>
        <p:nvPicPr>
          <p:cNvPr id="20" name="Picture 19"/>
          <p:cNvPicPr>
            <a:picLocks noChangeAspect="1"/>
          </p:cNvPicPr>
          <p:nvPr/>
        </p:nvPicPr>
        <p:blipFill>
          <a:blip r:embed="rId5" cstate="print"/>
          <a:srcRect l="23656"/>
          <a:stretch>
            <a:fillRect/>
          </a:stretch>
        </p:blipFill>
        <p:spPr>
          <a:xfrm>
            <a:off x="0" y="1066800"/>
            <a:ext cx="2913554" cy="4515616"/>
          </a:xfrm>
          <a:prstGeom prst="rect">
            <a:avLst/>
          </a:prstGeom>
        </p:spPr>
      </p:pic>
      <p:sp>
        <p:nvSpPr>
          <p:cNvPr id="21" name="Content Placeholder 6"/>
          <p:cNvSpPr txBox="1">
            <a:spLocks/>
          </p:cNvSpPr>
          <p:nvPr/>
        </p:nvSpPr>
        <p:spPr>
          <a:xfrm>
            <a:off x="3276600" y="2743200"/>
            <a:ext cx="5334000" cy="259080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i="0" u="none" strike="noStrike" kern="1200" cap="none" spc="0" normalizeH="0" baseline="0" noProof="0" dirty="0" smtClean="0">
                <a:ln>
                  <a:noFill/>
                </a:ln>
                <a:solidFill>
                  <a:schemeClr val="tx1">
                    <a:lumMod val="50000"/>
                    <a:lumOff val="50000"/>
                  </a:schemeClr>
                </a:solidFill>
                <a:effectLst/>
                <a:uLnTx/>
                <a:uFillTx/>
                <a:latin typeface="Arial"/>
                <a:ea typeface="+mn-ea"/>
                <a:cs typeface="Arial"/>
              </a:rPr>
              <a:t>Keep for yourself</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i="0" u="none" strike="noStrike" kern="1200" cap="none" spc="0" normalizeH="0" baseline="0" noProof="0" dirty="0" smtClean="0">
                <a:ln>
                  <a:noFill/>
                </a:ln>
                <a:solidFill>
                  <a:srgbClr val="7F7F7F"/>
                </a:solidFill>
                <a:effectLst/>
                <a:uLnTx/>
                <a:uFillTx/>
                <a:latin typeface="Arial"/>
                <a:ea typeface="+mn-ea"/>
                <a:cs typeface="Arial"/>
              </a:rPr>
              <a:t>Follow instructions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600" b="1" dirty="0" smtClean="0">
                <a:solidFill>
                  <a:srgbClr val="36647E"/>
                </a:solidFill>
                <a:latin typeface="Arial"/>
                <a:cs typeface="Arial"/>
              </a:rPr>
              <a:t>Be</a:t>
            </a:r>
            <a:r>
              <a:rPr kumimoji="0" lang="en-US" sz="3600" b="1" i="0" u="none" strike="noStrike" kern="1200" cap="none" spc="0" normalizeH="0" baseline="0" noProof="0" dirty="0" smtClean="0">
                <a:ln>
                  <a:noFill/>
                </a:ln>
                <a:solidFill>
                  <a:srgbClr val="36647E"/>
                </a:solidFill>
                <a:effectLst/>
                <a:uLnTx/>
                <a:uFillTx/>
                <a:latin typeface="Arial"/>
                <a:ea typeface="+mn-ea"/>
                <a:cs typeface="Arial"/>
              </a:rPr>
              <a:t> a good role model</a:t>
            </a:r>
            <a:endParaRPr kumimoji="0" lang="en-US" sz="3600" b="1" i="0" u="none" strike="noStrike" kern="1200" cap="none" spc="0" normalizeH="0" baseline="0" noProof="0" dirty="0">
              <a:ln>
                <a:noFill/>
              </a:ln>
              <a:solidFill>
                <a:srgbClr val="36647E"/>
              </a:solidFill>
              <a:effectLst/>
              <a:uLnTx/>
              <a:uFillTx/>
              <a:latin typeface="Arial"/>
              <a:ea typeface="+mn-ea"/>
              <a:cs typeface="Arial"/>
            </a:endParaRPr>
          </a:p>
        </p:txBody>
      </p:sp>
    </p:spTree>
    <p:extLst>
      <p:ext uri="{BB962C8B-B14F-4D97-AF65-F5344CB8AC3E}">
        <p14:creationId xmlns:p14="http://schemas.microsoft.com/office/powerpoint/2010/main" val="7150784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rot="16200000" flipH="1">
            <a:off x="3162305" y="-1257300"/>
            <a:ext cx="2819399" cy="9144000"/>
          </a:xfrm>
          <a:prstGeom prst="rect">
            <a:avLst/>
          </a:prstGeom>
        </p:spPr>
      </p:pic>
      <p:sp>
        <p:nvSpPr>
          <p:cNvPr id="10" name="Slide Number Placeholder 9"/>
          <p:cNvSpPr>
            <a:spLocks noGrp="1"/>
          </p:cNvSpPr>
          <p:nvPr>
            <p:ph type="sldNum" sz="quarter" idx="4"/>
          </p:nvPr>
        </p:nvSpPr>
        <p:spPr>
          <a:xfrm>
            <a:off x="6553200" y="6356350"/>
            <a:ext cx="2133600" cy="365125"/>
          </a:xfrm>
        </p:spPr>
        <p:txBody>
          <a:bodyPr/>
          <a:lstStyle/>
          <a:p>
            <a:fld id="{BCC0D97C-CD89-48ED-9F5E-C6CF0112A9FA}" type="slidenum">
              <a:rPr lang="en-US" smtClean="0"/>
              <a:pPr/>
              <a:t>17</a:t>
            </a:fld>
            <a:endParaRPr lang="en-US" dirty="0"/>
          </a:p>
        </p:txBody>
      </p:sp>
      <p:sp>
        <p:nvSpPr>
          <p:cNvPr id="8" name="Title 2"/>
          <p:cNvSpPr>
            <a:spLocks noGrp="1"/>
          </p:cNvSpPr>
          <p:nvPr>
            <p:ph type="title"/>
          </p:nvPr>
        </p:nvSpPr>
        <p:spPr>
          <a:xfrm>
            <a:off x="533400" y="838200"/>
            <a:ext cx="6781800" cy="1143000"/>
          </a:xfrm>
        </p:spPr>
        <p:txBody>
          <a:bodyPr>
            <a:noAutofit/>
          </a:bodyPr>
          <a:lstStyle/>
          <a:p>
            <a:pPr algn="l"/>
            <a:r>
              <a:rPr lang="en-US" sz="5700" b="1" dirty="0" smtClean="0">
                <a:solidFill>
                  <a:srgbClr val="36647E"/>
                </a:solidFill>
                <a:latin typeface="Arial"/>
                <a:cs typeface="Arial"/>
              </a:rPr>
              <a:t>Help Others</a:t>
            </a:r>
            <a:endParaRPr lang="en-US" sz="5700" b="1" dirty="0">
              <a:solidFill>
                <a:srgbClr val="36647E"/>
              </a:solidFill>
              <a:latin typeface="Arial"/>
              <a:cs typeface="Arial"/>
            </a:endParaRPr>
          </a:p>
        </p:txBody>
      </p:sp>
      <p:pic>
        <p:nvPicPr>
          <p:cNvPr id="2" name="Picture 1"/>
          <p:cNvPicPr>
            <a:picLocks noChangeAspect="1"/>
          </p:cNvPicPr>
          <p:nvPr/>
        </p:nvPicPr>
        <p:blipFill>
          <a:blip r:embed="rId4" cstate="print"/>
          <a:srcRect r="40043"/>
          <a:stretch>
            <a:fillRect/>
          </a:stretch>
        </p:blipFill>
        <p:spPr>
          <a:xfrm>
            <a:off x="5538270" y="762000"/>
            <a:ext cx="3605730" cy="5105400"/>
          </a:xfrm>
          <a:prstGeom prst="rect">
            <a:avLst/>
          </a:prstGeom>
        </p:spPr>
      </p:pic>
      <p:sp>
        <p:nvSpPr>
          <p:cNvPr id="7" name="Content Placeholder 6"/>
          <p:cNvSpPr>
            <a:spLocks noGrp="1"/>
          </p:cNvSpPr>
          <p:nvPr>
            <p:ph idx="1"/>
          </p:nvPr>
        </p:nvSpPr>
        <p:spPr>
          <a:xfrm>
            <a:off x="533400" y="2209797"/>
            <a:ext cx="5410200" cy="2209800"/>
          </a:xfrm>
        </p:spPr>
        <p:txBody>
          <a:bodyPr>
            <a:normAutofit fontScale="92500"/>
          </a:bodyPr>
          <a:lstStyle/>
          <a:p>
            <a:pPr marL="514350" indent="-514350">
              <a:buFont typeface="+mj-lt"/>
              <a:buAutoNum type="arabicPeriod"/>
            </a:pPr>
            <a:r>
              <a:rPr lang="en-US" sz="3600" dirty="0" smtClean="0">
                <a:solidFill>
                  <a:srgbClr val="7F7F7F"/>
                </a:solidFill>
                <a:latin typeface="Arial"/>
                <a:cs typeface="Arial"/>
              </a:rPr>
              <a:t>Learn more </a:t>
            </a:r>
            <a:endParaRPr lang="en-US" sz="3600" dirty="0">
              <a:solidFill>
                <a:srgbClr val="7F7F7F"/>
              </a:solidFill>
              <a:latin typeface="Arial"/>
              <a:cs typeface="Arial"/>
            </a:endParaRPr>
          </a:p>
          <a:p>
            <a:pPr marL="514350" indent="-514350">
              <a:buFont typeface="+mj-lt"/>
              <a:buAutoNum type="arabicPeriod"/>
            </a:pPr>
            <a:r>
              <a:rPr lang="en-US" sz="3600" dirty="0" smtClean="0">
                <a:solidFill>
                  <a:srgbClr val="7F7F7F"/>
                </a:solidFill>
                <a:latin typeface="Arial"/>
                <a:cs typeface="Arial"/>
              </a:rPr>
              <a:t>Share the information</a:t>
            </a:r>
          </a:p>
          <a:p>
            <a:pPr marL="514350" indent="-514350">
              <a:buFont typeface="+mj-lt"/>
              <a:buAutoNum type="arabicPeriod"/>
            </a:pPr>
            <a:r>
              <a:rPr lang="en-US" sz="3600" dirty="0" smtClean="0">
                <a:solidFill>
                  <a:srgbClr val="7F7F7F"/>
                </a:solidFill>
                <a:latin typeface="Arial"/>
                <a:cs typeface="Arial"/>
              </a:rPr>
              <a:t>Talk </a:t>
            </a:r>
            <a:r>
              <a:rPr lang="en-US" sz="3600" dirty="0">
                <a:solidFill>
                  <a:srgbClr val="7F7F7F"/>
                </a:solidFill>
                <a:latin typeface="Arial"/>
                <a:cs typeface="Arial"/>
              </a:rPr>
              <a:t>with a trusted adult</a:t>
            </a:r>
          </a:p>
          <a:p>
            <a:pPr marL="514350" indent="-514350">
              <a:buFont typeface="+mj-lt"/>
              <a:buAutoNum type="arabicPeriod"/>
            </a:pPr>
            <a:endParaRPr lang="en-US" sz="3600" dirty="0" smtClean="0">
              <a:solidFill>
                <a:schemeClr val="tx1">
                  <a:lumMod val="65000"/>
                  <a:lumOff val="35000"/>
                </a:schemeClr>
              </a:solidFill>
            </a:endParaRPr>
          </a:p>
        </p:txBody>
      </p:sp>
      <p:sp>
        <p:nvSpPr>
          <p:cNvPr id="3" name="TextBox 2"/>
          <p:cNvSpPr txBox="1"/>
          <p:nvPr/>
        </p:nvSpPr>
        <p:spPr>
          <a:xfrm>
            <a:off x="381000" y="4718447"/>
            <a:ext cx="5048305" cy="615553"/>
          </a:xfrm>
          <a:prstGeom prst="rect">
            <a:avLst/>
          </a:prstGeom>
          <a:noFill/>
        </p:spPr>
        <p:txBody>
          <a:bodyPr wrap="none" rtlCol="0">
            <a:spAutoFit/>
          </a:bodyPr>
          <a:lstStyle/>
          <a:p>
            <a:r>
              <a:rPr lang="en-US" sz="3400" b="1" dirty="0" smtClean="0">
                <a:solidFill>
                  <a:srgbClr val="48BAC8"/>
                </a:solidFill>
                <a:latin typeface="Arial"/>
                <a:cs typeface="Arial"/>
              </a:rPr>
              <a:t>Visit: GenerationRx.org</a:t>
            </a:r>
            <a:endParaRPr lang="en-US" sz="3400" b="1" dirty="0">
              <a:solidFill>
                <a:srgbClr val="48BAC8"/>
              </a:solidFill>
              <a:latin typeface="Arial"/>
              <a:cs typeface="Arial"/>
            </a:endParaRPr>
          </a:p>
        </p:txBody>
      </p:sp>
    </p:spTree>
    <p:extLst>
      <p:ext uri="{BB962C8B-B14F-4D97-AF65-F5344CB8AC3E}">
        <p14:creationId xmlns:p14="http://schemas.microsoft.com/office/powerpoint/2010/main" val="2959245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3"/>
          <a:stretch>
            <a:fillRect/>
          </a:stretch>
        </p:blipFill>
        <p:spPr>
          <a:xfrm>
            <a:off x="838200" y="5508887"/>
            <a:ext cx="2559620" cy="1027845"/>
          </a:xfrm>
        </p:spPr>
      </p:pic>
      <p:pic>
        <p:nvPicPr>
          <p:cNvPr id="10" name="Content Placeholder 9"/>
          <p:cNvPicPr>
            <a:picLocks noGrp="1" noChangeAspect="1"/>
          </p:cNvPicPr>
          <p:nvPr>
            <p:ph sz="half" idx="4294967295"/>
          </p:nvPr>
        </p:nvPicPr>
        <p:blipFill>
          <a:blip r:embed="rId4"/>
          <a:stretch>
            <a:fillRect/>
          </a:stretch>
        </p:blipFill>
        <p:spPr>
          <a:xfrm>
            <a:off x="4879389" y="6000659"/>
            <a:ext cx="3423821" cy="490627"/>
          </a:xfrm>
        </p:spPr>
      </p:pic>
      <p:sp>
        <p:nvSpPr>
          <p:cNvPr id="2" name="Slide Number Placeholder 1"/>
          <p:cNvSpPr>
            <a:spLocks noGrp="1"/>
          </p:cNvSpPr>
          <p:nvPr>
            <p:ph type="sldNum" sz="quarter" idx="4294967295"/>
          </p:nvPr>
        </p:nvSpPr>
        <p:spPr>
          <a:xfrm>
            <a:off x="7010400" y="6356350"/>
            <a:ext cx="2133600" cy="365125"/>
          </a:xfrm>
        </p:spPr>
        <p:txBody>
          <a:bodyPr/>
          <a:lstStyle/>
          <a:p>
            <a:fld id="{BCC0D97C-CD89-48ED-9F5E-C6CF0112A9FA}" type="slidenum">
              <a:rPr lang="en-US" smtClean="0"/>
              <a:pPr/>
              <a:t>18</a:t>
            </a:fld>
            <a:endParaRPr lang="en-US" dirty="0"/>
          </a:p>
        </p:txBody>
      </p:sp>
      <p:sp>
        <p:nvSpPr>
          <p:cNvPr id="8" name="TextBox 7"/>
          <p:cNvSpPr txBox="1"/>
          <p:nvPr/>
        </p:nvSpPr>
        <p:spPr>
          <a:xfrm>
            <a:off x="3276600" y="5410200"/>
            <a:ext cx="2370398" cy="415498"/>
          </a:xfrm>
          <a:prstGeom prst="rect">
            <a:avLst/>
          </a:prstGeom>
          <a:noFill/>
        </p:spPr>
        <p:txBody>
          <a:bodyPr wrap="none" rtlCol="0">
            <a:spAutoFit/>
          </a:bodyPr>
          <a:lstStyle/>
          <a:p>
            <a:pPr algn="ctr"/>
            <a:r>
              <a:rPr lang="en-US" sz="2100" dirty="0" smtClean="0">
                <a:solidFill>
                  <a:schemeClr val="bg1">
                    <a:lumMod val="65000"/>
                  </a:schemeClr>
                </a:solidFill>
                <a:latin typeface="Arial"/>
                <a:cs typeface="Arial"/>
              </a:rPr>
              <a:t>Brought to you by:</a:t>
            </a:r>
            <a:endParaRPr lang="en-US" sz="2100" dirty="0">
              <a:solidFill>
                <a:schemeClr val="bg1">
                  <a:lumMod val="65000"/>
                </a:schemeClr>
              </a:solidFill>
              <a:latin typeface="Arial"/>
              <a:cs typeface="Arial"/>
            </a:endParaRPr>
          </a:p>
        </p:txBody>
      </p:sp>
    </p:spTree>
    <p:extLst>
      <p:ext uri="{BB962C8B-B14F-4D97-AF65-F5344CB8AC3E}">
        <p14:creationId xmlns:p14="http://schemas.microsoft.com/office/powerpoint/2010/main" val="11719862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5400000">
            <a:off x="2251364" y="-1260763"/>
            <a:ext cx="4641273" cy="9144000"/>
          </a:xfrm>
          <a:prstGeom prst="rect">
            <a:avLst/>
          </a:prstGeom>
        </p:spPr>
      </p:pic>
      <p:sp>
        <p:nvSpPr>
          <p:cNvPr id="2" name="Slide Number Placeholder 1"/>
          <p:cNvSpPr>
            <a:spLocks noGrp="1"/>
          </p:cNvSpPr>
          <p:nvPr>
            <p:ph type="sldNum" sz="quarter" idx="4"/>
          </p:nvPr>
        </p:nvSpPr>
        <p:spPr>
          <a:xfrm>
            <a:off x="6553200" y="6356350"/>
            <a:ext cx="2133600" cy="365125"/>
          </a:xfrm>
        </p:spPr>
        <p:txBody>
          <a:bodyPr/>
          <a:lstStyle/>
          <a:p>
            <a:fld id="{BCC0D97C-CD89-48ED-9F5E-C6CF0112A9FA}" type="slidenum">
              <a:rPr lang="en-US" smtClean="0"/>
              <a:pPr/>
              <a:t>2</a:t>
            </a:fld>
            <a:endParaRPr lang="en-US" dirty="0"/>
          </a:p>
        </p:txBody>
      </p:sp>
      <p:sp>
        <p:nvSpPr>
          <p:cNvPr id="8" name="Text Placeholder 3"/>
          <p:cNvSpPr>
            <a:spLocks noGrp="1"/>
          </p:cNvSpPr>
          <p:nvPr>
            <p:ph type="body" sz="half" idx="2"/>
          </p:nvPr>
        </p:nvSpPr>
        <p:spPr>
          <a:xfrm>
            <a:off x="4495800" y="1676400"/>
            <a:ext cx="4191000" cy="2971800"/>
          </a:xfrm>
        </p:spPr>
        <p:txBody>
          <a:bodyPr>
            <a:noAutofit/>
          </a:bodyPr>
          <a:lstStyle/>
          <a:p>
            <a:r>
              <a:rPr lang="en-US" sz="3700" b="1" dirty="0" smtClean="0">
                <a:solidFill>
                  <a:srgbClr val="36647E"/>
                </a:solidFill>
                <a:latin typeface="Arial"/>
                <a:cs typeface="Arial"/>
              </a:rPr>
              <a:t>Medications can help us when used as directed by a healthcare professional</a:t>
            </a:r>
            <a:endParaRPr lang="en-US" sz="3700" b="1" dirty="0">
              <a:solidFill>
                <a:srgbClr val="36647E"/>
              </a:solidFill>
              <a:latin typeface="Arial"/>
              <a:cs typeface="Arial"/>
            </a:endParaRPr>
          </a:p>
        </p:txBody>
      </p:sp>
      <p:pic>
        <p:nvPicPr>
          <p:cNvPr id="7" name="Picture 6" descr="5090_GENRX_MissionVideo_Icons-50.png"/>
          <p:cNvPicPr>
            <a:picLocks noChangeAspect="1"/>
          </p:cNvPicPr>
          <p:nvPr/>
        </p:nvPicPr>
        <p:blipFill>
          <a:blip r:embed="rId4"/>
          <a:srcRect l="20987"/>
          <a:stretch>
            <a:fillRect/>
          </a:stretch>
        </p:blipFill>
        <p:spPr>
          <a:xfrm>
            <a:off x="0" y="0"/>
            <a:ext cx="4286241" cy="5867400"/>
          </a:xfrm>
          <a:prstGeom prst="rect">
            <a:avLst/>
          </a:prstGeom>
        </p:spPr>
      </p:pic>
    </p:spTree>
    <p:extLst>
      <p:ext uri="{BB962C8B-B14F-4D97-AF65-F5344CB8AC3E}">
        <p14:creationId xmlns:p14="http://schemas.microsoft.com/office/powerpoint/2010/main" val="23507375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rot="5400000">
            <a:off x="2834412" y="-213593"/>
            <a:ext cx="3475182" cy="9144003"/>
          </a:xfrm>
          <a:prstGeom prst="rect">
            <a:avLst/>
          </a:prstGeom>
        </p:spPr>
      </p:pic>
      <p:sp>
        <p:nvSpPr>
          <p:cNvPr id="3" name="Title 2"/>
          <p:cNvSpPr>
            <a:spLocks noGrp="1"/>
          </p:cNvSpPr>
          <p:nvPr>
            <p:ph type="title"/>
          </p:nvPr>
        </p:nvSpPr>
        <p:spPr>
          <a:xfrm>
            <a:off x="533400" y="685800"/>
            <a:ext cx="8229600" cy="1143000"/>
          </a:xfrm>
        </p:spPr>
        <p:txBody>
          <a:bodyPr>
            <a:noAutofit/>
          </a:bodyPr>
          <a:lstStyle/>
          <a:p>
            <a:pPr algn="l"/>
            <a:r>
              <a:rPr lang="en-US" sz="4500" b="1" dirty="0" smtClean="0">
                <a:solidFill>
                  <a:srgbClr val="36647E"/>
                </a:solidFill>
                <a:latin typeface="Arial"/>
                <a:cs typeface="Arial"/>
              </a:rPr>
              <a:t>Which scenario represents prescription drug misuse?</a:t>
            </a:r>
            <a:endParaRPr lang="en-US" sz="45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3</a:t>
            </a:fld>
            <a:endParaRPr lang="en-US" dirty="0"/>
          </a:p>
        </p:txBody>
      </p:sp>
      <p:pic>
        <p:nvPicPr>
          <p:cNvPr id="16" name="Picture 15"/>
          <p:cNvPicPr>
            <a:picLocks noChangeAspect="1"/>
          </p:cNvPicPr>
          <p:nvPr/>
        </p:nvPicPr>
        <p:blipFill>
          <a:blip r:embed="rId4"/>
          <a:stretch>
            <a:fillRect/>
          </a:stretch>
        </p:blipFill>
        <p:spPr>
          <a:xfrm rot="5400000">
            <a:off x="1365250" y="2474767"/>
            <a:ext cx="939800" cy="1079500"/>
          </a:xfrm>
          <a:prstGeom prst="rect">
            <a:avLst/>
          </a:prstGeom>
        </p:spPr>
      </p:pic>
      <p:pic>
        <p:nvPicPr>
          <p:cNvPr id="18" name="Picture 17"/>
          <p:cNvPicPr>
            <a:picLocks noChangeAspect="1"/>
          </p:cNvPicPr>
          <p:nvPr/>
        </p:nvPicPr>
        <p:blipFill>
          <a:blip r:embed="rId5"/>
          <a:stretch>
            <a:fillRect/>
          </a:stretch>
        </p:blipFill>
        <p:spPr>
          <a:xfrm rot="5400000">
            <a:off x="4432300" y="2150917"/>
            <a:ext cx="939800" cy="1117600"/>
          </a:xfrm>
          <a:prstGeom prst="rect">
            <a:avLst/>
          </a:prstGeom>
        </p:spPr>
      </p:pic>
      <p:pic>
        <p:nvPicPr>
          <p:cNvPr id="19" name="Picture 18"/>
          <p:cNvPicPr>
            <a:picLocks noChangeAspect="1"/>
          </p:cNvPicPr>
          <p:nvPr/>
        </p:nvPicPr>
        <p:blipFill>
          <a:blip r:embed="rId6"/>
          <a:stretch>
            <a:fillRect/>
          </a:stretch>
        </p:blipFill>
        <p:spPr>
          <a:xfrm rot="5400000">
            <a:off x="7239000" y="2209800"/>
            <a:ext cx="939800" cy="1092200"/>
          </a:xfrm>
          <a:prstGeom prst="rect">
            <a:avLst/>
          </a:prstGeom>
        </p:spPr>
      </p:pic>
      <p:pic>
        <p:nvPicPr>
          <p:cNvPr id="28" name="Picture 27"/>
          <p:cNvPicPr>
            <a:picLocks noChangeAspect="1"/>
          </p:cNvPicPr>
          <p:nvPr/>
        </p:nvPicPr>
        <p:blipFill>
          <a:blip r:embed="rId7"/>
          <a:stretch>
            <a:fillRect/>
          </a:stretch>
        </p:blipFill>
        <p:spPr>
          <a:xfrm>
            <a:off x="3909286" y="4126730"/>
            <a:ext cx="2034314" cy="1176402"/>
          </a:xfrm>
          <a:prstGeom prst="rect">
            <a:avLst/>
          </a:prstGeom>
        </p:spPr>
      </p:pic>
      <p:pic>
        <p:nvPicPr>
          <p:cNvPr id="29" name="Picture 28"/>
          <p:cNvPicPr>
            <a:picLocks noChangeAspect="1"/>
          </p:cNvPicPr>
          <p:nvPr/>
        </p:nvPicPr>
        <p:blipFill>
          <a:blip r:embed="rId8"/>
          <a:stretch>
            <a:fillRect/>
          </a:stretch>
        </p:blipFill>
        <p:spPr>
          <a:xfrm>
            <a:off x="451372" y="3962401"/>
            <a:ext cx="2475456" cy="1384298"/>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1800" y="3499425"/>
            <a:ext cx="2057400" cy="2057400"/>
          </a:xfrm>
          <a:prstGeom prst="ellipse">
            <a:avLst/>
          </a:prstGeom>
        </p:spPr>
      </p:pic>
    </p:spTree>
    <p:extLst>
      <p:ext uri="{BB962C8B-B14F-4D97-AF65-F5344CB8AC3E}">
        <p14:creationId xmlns:p14="http://schemas.microsoft.com/office/powerpoint/2010/main" val="2833503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l="10771" r="2486"/>
          <a:stretch>
            <a:fillRect/>
          </a:stretch>
        </p:blipFill>
        <p:spPr>
          <a:xfrm>
            <a:off x="-10240" y="2342821"/>
            <a:ext cx="9154240" cy="2686379"/>
          </a:xfrm>
          <a:prstGeom prst="rect">
            <a:avLst/>
          </a:prstGeom>
        </p:spPr>
      </p:pic>
      <p:sp>
        <p:nvSpPr>
          <p:cNvPr id="5" name="Title 4"/>
          <p:cNvSpPr>
            <a:spLocks noGrp="1"/>
          </p:cNvSpPr>
          <p:nvPr>
            <p:ph type="title"/>
          </p:nvPr>
        </p:nvSpPr>
        <p:spPr>
          <a:xfrm>
            <a:off x="457200" y="609600"/>
            <a:ext cx="8229600" cy="1143000"/>
          </a:xfrm>
        </p:spPr>
        <p:txBody>
          <a:bodyPr>
            <a:normAutofit/>
          </a:bodyPr>
          <a:lstStyle/>
          <a:p>
            <a:r>
              <a:rPr lang="en-US" sz="4800" b="1" dirty="0" smtClean="0">
                <a:solidFill>
                  <a:srgbClr val="36647E"/>
                </a:solidFill>
                <a:latin typeface="Arial"/>
                <a:cs typeface="Arial"/>
              </a:rPr>
              <a:t>Misusing medications is:</a:t>
            </a:r>
            <a:endParaRPr lang="en-US" sz="4800" b="1" dirty="0">
              <a:solidFill>
                <a:srgbClr val="36647E"/>
              </a:solidFill>
              <a:latin typeface="Arial"/>
              <a:cs typeface="Arial"/>
            </a:endParaRPr>
          </a:p>
        </p:txBody>
      </p:sp>
      <p:sp>
        <p:nvSpPr>
          <p:cNvPr id="7" name="Content Placeholder 6"/>
          <p:cNvSpPr>
            <a:spLocks noGrp="1"/>
          </p:cNvSpPr>
          <p:nvPr>
            <p:ph idx="1"/>
          </p:nvPr>
        </p:nvSpPr>
        <p:spPr>
          <a:xfrm>
            <a:off x="304800" y="3104821"/>
            <a:ext cx="1981200" cy="1524000"/>
          </a:xfrm>
        </p:spPr>
        <p:txBody>
          <a:bodyPr>
            <a:noAutofit/>
          </a:bodyPr>
          <a:lstStyle/>
          <a:p>
            <a:pPr marL="0" indent="0" algn="ctr">
              <a:buNone/>
            </a:pPr>
            <a:r>
              <a:rPr lang="en-US" sz="2800" dirty="0" smtClean="0">
                <a:solidFill>
                  <a:schemeClr val="tx1">
                    <a:lumMod val="50000"/>
                    <a:lumOff val="50000"/>
                  </a:schemeClr>
                </a:solidFill>
                <a:latin typeface="Arial"/>
                <a:cs typeface="Arial"/>
              </a:rPr>
              <a:t>Taking more than prescribed</a:t>
            </a:r>
          </a:p>
        </p:txBody>
      </p:sp>
      <p:sp>
        <p:nvSpPr>
          <p:cNvPr id="9" name="TextBox 8"/>
          <p:cNvSpPr txBox="1"/>
          <p:nvPr/>
        </p:nvSpPr>
        <p:spPr>
          <a:xfrm>
            <a:off x="1981200" y="5144869"/>
            <a:ext cx="5713560" cy="646331"/>
          </a:xfrm>
          <a:prstGeom prst="rect">
            <a:avLst/>
          </a:prstGeom>
          <a:noFill/>
        </p:spPr>
        <p:txBody>
          <a:bodyPr wrap="none" rtlCol="0">
            <a:spAutoFit/>
          </a:bodyPr>
          <a:lstStyle/>
          <a:p>
            <a:r>
              <a:rPr lang="en-US" sz="3600" i="1" dirty="0" smtClean="0">
                <a:solidFill>
                  <a:srgbClr val="36647E"/>
                </a:solidFill>
                <a:latin typeface="Arial"/>
                <a:cs typeface="Arial"/>
              </a:rPr>
              <a:t>Regardless of intentions…</a:t>
            </a:r>
            <a:endParaRPr lang="en-US" sz="3600" i="1" dirty="0">
              <a:solidFill>
                <a:srgbClr val="36647E"/>
              </a:solidFill>
              <a:latin typeface="Arial"/>
              <a:cs typeface="Arial"/>
            </a:endParaRPr>
          </a:p>
        </p:txBody>
      </p:sp>
      <p:sp>
        <p:nvSpPr>
          <p:cNvPr id="10" name="Slide Number Placeholder 9"/>
          <p:cNvSpPr>
            <a:spLocks noGrp="1"/>
          </p:cNvSpPr>
          <p:nvPr>
            <p:ph type="sldNum" sz="quarter" idx="4"/>
          </p:nvPr>
        </p:nvSpPr>
        <p:spPr>
          <a:xfrm>
            <a:off x="6553200" y="6356350"/>
            <a:ext cx="2133600" cy="365125"/>
          </a:xfrm>
        </p:spPr>
        <p:txBody>
          <a:bodyPr/>
          <a:lstStyle/>
          <a:p>
            <a:fld id="{BCC0D97C-CD89-48ED-9F5E-C6CF0112A9FA}" type="slidenum">
              <a:rPr lang="en-US" smtClean="0"/>
              <a:pPr/>
              <a:t>4</a:t>
            </a:fld>
            <a:endParaRPr lang="en-US" dirty="0"/>
          </a:p>
        </p:txBody>
      </p:sp>
      <p:sp>
        <p:nvSpPr>
          <p:cNvPr id="6" name="Content Placeholder 6"/>
          <p:cNvSpPr txBox="1">
            <a:spLocks/>
          </p:cNvSpPr>
          <p:nvPr/>
        </p:nvSpPr>
        <p:spPr>
          <a:xfrm>
            <a:off x="2743200" y="2952421"/>
            <a:ext cx="2895600" cy="19050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smtClean="0">
                <a:ln>
                  <a:noFill/>
                </a:ln>
                <a:solidFill>
                  <a:srgbClr val="7F7F7F"/>
                </a:solidFill>
                <a:effectLst/>
                <a:uLnTx/>
                <a:uFillTx/>
                <a:latin typeface="Arial"/>
                <a:ea typeface="+mn-ea"/>
                <a:cs typeface="Arial"/>
              </a:rPr>
              <a:t>Taking medication for a reason different than prescribed</a:t>
            </a:r>
            <a:endParaRPr kumimoji="0" lang="en-US" sz="3300" b="0" i="0" u="none" strike="noStrike" kern="1200" cap="none" spc="0" normalizeH="0" baseline="0" noProof="0" dirty="0">
              <a:ln>
                <a:noFill/>
              </a:ln>
              <a:solidFill>
                <a:srgbClr val="7F7F7F"/>
              </a:solidFill>
              <a:effectLst/>
              <a:uLnTx/>
              <a:uFillTx/>
              <a:latin typeface="Arial"/>
              <a:ea typeface="+mn-ea"/>
              <a:cs typeface="Arial"/>
            </a:endParaRPr>
          </a:p>
        </p:txBody>
      </p:sp>
      <p:sp>
        <p:nvSpPr>
          <p:cNvPr id="8" name="Content Placeholder 6"/>
          <p:cNvSpPr txBox="1">
            <a:spLocks/>
          </p:cNvSpPr>
          <p:nvPr/>
        </p:nvSpPr>
        <p:spPr>
          <a:xfrm>
            <a:off x="5943600" y="3181021"/>
            <a:ext cx="2895600" cy="14478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smtClean="0">
                <a:ln>
                  <a:noFill/>
                </a:ln>
                <a:solidFill>
                  <a:srgbClr val="7F7F7F"/>
                </a:solidFill>
                <a:effectLst/>
                <a:uLnTx/>
                <a:uFillTx/>
                <a:latin typeface="Arial"/>
                <a:ea typeface="+mn-ea"/>
                <a:cs typeface="Arial"/>
              </a:rPr>
              <a:t>Sharing or taking someone else’s medication</a:t>
            </a:r>
            <a:endParaRPr kumimoji="0" lang="en-US" sz="3300" b="0" i="0" u="none" strike="noStrike" kern="1200" cap="none" spc="0" normalizeH="0" baseline="0" noProof="0" dirty="0">
              <a:ln>
                <a:noFill/>
              </a:ln>
              <a:solidFill>
                <a:srgbClr val="7F7F7F"/>
              </a:solidFill>
              <a:effectLst/>
              <a:uLnTx/>
              <a:uFillTx/>
              <a:latin typeface="Arial"/>
              <a:ea typeface="+mn-ea"/>
              <a:cs typeface="Arial"/>
            </a:endParaRPr>
          </a:p>
        </p:txBody>
      </p:sp>
      <p:pic>
        <p:nvPicPr>
          <p:cNvPr id="15" name="Picture 14"/>
          <p:cNvPicPr>
            <a:picLocks noChangeAspect="1"/>
          </p:cNvPicPr>
          <p:nvPr/>
        </p:nvPicPr>
        <p:blipFill>
          <a:blip r:embed="rId4"/>
          <a:stretch>
            <a:fillRect/>
          </a:stretch>
        </p:blipFill>
        <p:spPr>
          <a:xfrm rot="5400000">
            <a:off x="831850" y="1968171"/>
            <a:ext cx="939800" cy="1079500"/>
          </a:xfrm>
          <a:prstGeom prst="rect">
            <a:avLst/>
          </a:prstGeom>
        </p:spPr>
      </p:pic>
      <p:pic>
        <p:nvPicPr>
          <p:cNvPr id="16" name="Picture 15"/>
          <p:cNvPicPr>
            <a:picLocks noChangeAspect="1"/>
          </p:cNvPicPr>
          <p:nvPr/>
        </p:nvPicPr>
        <p:blipFill>
          <a:blip r:embed="rId5"/>
          <a:stretch>
            <a:fillRect/>
          </a:stretch>
        </p:blipFill>
        <p:spPr>
          <a:xfrm rot="5400000">
            <a:off x="3670300" y="1796721"/>
            <a:ext cx="939800" cy="1117600"/>
          </a:xfrm>
          <a:prstGeom prst="rect">
            <a:avLst/>
          </a:prstGeom>
        </p:spPr>
      </p:pic>
      <p:pic>
        <p:nvPicPr>
          <p:cNvPr id="17" name="Picture 16"/>
          <p:cNvPicPr>
            <a:picLocks noChangeAspect="1"/>
          </p:cNvPicPr>
          <p:nvPr/>
        </p:nvPicPr>
        <p:blipFill>
          <a:blip r:embed="rId6"/>
          <a:stretch>
            <a:fillRect/>
          </a:stretch>
        </p:blipFill>
        <p:spPr>
          <a:xfrm rot="5400000">
            <a:off x="6705600" y="1961821"/>
            <a:ext cx="939800" cy="1092200"/>
          </a:xfrm>
          <a:prstGeom prst="rect">
            <a:avLst/>
          </a:prstGeom>
        </p:spPr>
      </p:pic>
    </p:spTree>
    <p:extLst>
      <p:ext uri="{BB962C8B-B14F-4D97-AF65-F5344CB8AC3E}">
        <p14:creationId xmlns:p14="http://schemas.microsoft.com/office/powerpoint/2010/main" val="24658844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rot="5400000">
            <a:off x="3124204" y="838202"/>
            <a:ext cx="2895599" cy="9144000"/>
          </a:xfrm>
          <a:prstGeom prst="rect">
            <a:avLst/>
          </a:prstGeom>
        </p:spPr>
      </p:pic>
      <p:sp>
        <p:nvSpPr>
          <p:cNvPr id="3" name="Title 2"/>
          <p:cNvSpPr>
            <a:spLocks noGrp="1"/>
          </p:cNvSpPr>
          <p:nvPr>
            <p:ph type="title"/>
          </p:nvPr>
        </p:nvSpPr>
        <p:spPr>
          <a:xfrm>
            <a:off x="533400" y="838200"/>
            <a:ext cx="8229600" cy="1828800"/>
          </a:xfrm>
        </p:spPr>
        <p:txBody>
          <a:bodyPr>
            <a:noAutofit/>
          </a:bodyPr>
          <a:lstStyle/>
          <a:p>
            <a:pPr algn="l"/>
            <a:r>
              <a:rPr lang="en-US" sz="4800" b="1" dirty="0" smtClean="0">
                <a:solidFill>
                  <a:srgbClr val="36647E"/>
                </a:solidFill>
                <a:latin typeface="Arial"/>
                <a:cs typeface="Arial"/>
              </a:rPr>
              <a:t>Do the majority of teens misuse prescription drugs?</a:t>
            </a:r>
            <a:endParaRPr lang="en-US" sz="48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5</a:t>
            </a:fld>
            <a:endParaRPr lang="en-US" dirty="0"/>
          </a:p>
        </p:txBody>
      </p:sp>
      <p:pic>
        <p:nvPicPr>
          <p:cNvPr id="22" name="Picture 21" descr="Footer.png"/>
          <p:cNvPicPr>
            <a:picLocks noChangeAspect="1"/>
          </p:cNvPicPr>
          <p:nvPr/>
        </p:nvPicPr>
        <p:blipFill>
          <a:blip r:embed="rId4"/>
          <a:stretch>
            <a:fillRect/>
          </a:stretch>
        </p:blipFill>
        <p:spPr>
          <a:xfrm rot="5400000">
            <a:off x="4184643" y="1898644"/>
            <a:ext cx="774701" cy="9144012"/>
          </a:xfrm>
          <a:prstGeom prst="rect">
            <a:avLst/>
          </a:prstGeom>
        </p:spPr>
      </p:pic>
      <p:sp>
        <p:nvSpPr>
          <p:cNvPr id="23"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grpSp>
        <p:nvGrpSpPr>
          <p:cNvPr id="9" name="Group 8"/>
          <p:cNvGrpSpPr/>
          <p:nvPr/>
        </p:nvGrpSpPr>
        <p:grpSpPr>
          <a:xfrm>
            <a:off x="2667000" y="2971800"/>
            <a:ext cx="3753224" cy="2438400"/>
            <a:chOff x="2667000" y="2971800"/>
            <a:chExt cx="3753224" cy="2438400"/>
          </a:xfrm>
        </p:grpSpPr>
        <p:pic>
          <p:nvPicPr>
            <p:cNvPr id="24" name="Picture 23"/>
            <p:cNvPicPr>
              <a:picLocks noChangeAspect="1"/>
            </p:cNvPicPr>
            <p:nvPr/>
          </p:nvPicPr>
          <p:blipFill>
            <a:blip r:embed="rId5"/>
            <a:stretch>
              <a:fillRect/>
            </a:stretch>
          </p:blipFill>
          <p:spPr>
            <a:xfrm rot="273538">
              <a:off x="2667000" y="2971800"/>
              <a:ext cx="3753224" cy="2438400"/>
            </a:xfrm>
            <a:prstGeom prst="rect">
              <a:avLst/>
            </a:prstGeom>
          </p:spPr>
        </p:pic>
        <p:sp>
          <p:nvSpPr>
            <p:cNvPr id="25" name="Title 2"/>
            <p:cNvSpPr txBox="1">
              <a:spLocks/>
            </p:cNvSpPr>
            <p:nvPr/>
          </p:nvSpPr>
          <p:spPr>
            <a:xfrm>
              <a:off x="3464112" y="3581400"/>
              <a:ext cx="2403288" cy="1447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400" b="1" i="0" u="none" strike="noStrike" kern="1200" cap="none" spc="0" normalizeH="0" baseline="0" noProof="0" dirty="0" smtClean="0">
                  <a:ln>
                    <a:noFill/>
                  </a:ln>
                  <a:solidFill>
                    <a:schemeClr val="bg1"/>
                  </a:solidFill>
                  <a:effectLst/>
                  <a:uLnTx/>
                  <a:uFillTx/>
                  <a:latin typeface="Arial"/>
                  <a:ea typeface="+mj-ea"/>
                  <a:cs typeface="Arial"/>
                </a:rPr>
                <a:t>NO!</a:t>
              </a:r>
              <a:endParaRPr kumimoji="0" lang="en-US" sz="8400" b="1" i="0" u="none" strike="noStrike" kern="1200" cap="none" spc="0" normalizeH="0" baseline="0" noProof="0" dirty="0">
                <a:ln>
                  <a:noFill/>
                </a:ln>
                <a:solidFill>
                  <a:schemeClr val="bg1"/>
                </a:solidFill>
                <a:effectLst/>
                <a:uLnTx/>
                <a:uFillTx/>
                <a:latin typeface="Arial"/>
                <a:ea typeface="+mj-ea"/>
                <a:cs typeface="Arial"/>
              </a:endParaRPr>
            </a:p>
          </p:txBody>
        </p:sp>
      </p:grpSp>
    </p:spTree>
    <p:extLst>
      <p:ext uri="{BB962C8B-B14F-4D97-AF65-F5344CB8AC3E}">
        <p14:creationId xmlns:p14="http://schemas.microsoft.com/office/powerpoint/2010/main" val="496886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rcRect l="3908" r="2931"/>
          <a:stretch>
            <a:fillRect/>
          </a:stretch>
        </p:blipFill>
        <p:spPr>
          <a:xfrm>
            <a:off x="3105" y="3060700"/>
            <a:ext cx="9157663" cy="3797300"/>
          </a:xfrm>
          <a:prstGeom prst="rect">
            <a:avLst/>
          </a:prstGeom>
        </p:spPr>
      </p:pic>
      <p:sp>
        <p:nvSpPr>
          <p:cNvPr id="3" name="Title 2"/>
          <p:cNvSpPr>
            <a:spLocks noGrp="1"/>
          </p:cNvSpPr>
          <p:nvPr>
            <p:ph type="title"/>
          </p:nvPr>
        </p:nvSpPr>
        <p:spPr>
          <a:xfrm>
            <a:off x="457200" y="914400"/>
            <a:ext cx="8229600" cy="1143000"/>
          </a:xfrm>
        </p:spPr>
        <p:txBody>
          <a:bodyPr>
            <a:noAutofit/>
          </a:bodyPr>
          <a:lstStyle/>
          <a:p>
            <a:pPr algn="l"/>
            <a:r>
              <a:rPr lang="en-US" sz="4500" b="1" dirty="0" smtClean="0">
                <a:solidFill>
                  <a:srgbClr val="36647E"/>
                </a:solidFill>
                <a:latin typeface="Arial"/>
                <a:cs typeface="Arial"/>
              </a:rPr>
              <a:t>Fact: </a:t>
            </a:r>
            <a:r>
              <a:rPr lang="en-US" sz="4500" b="1" dirty="0" smtClean="0">
                <a:solidFill>
                  <a:srgbClr val="48BAC8"/>
                </a:solidFill>
                <a:latin typeface="Arial"/>
                <a:cs typeface="Arial"/>
              </a:rPr>
              <a:t>6 out of 7 </a:t>
            </a:r>
            <a:r>
              <a:rPr lang="en-US" sz="4500" b="1" dirty="0" smtClean="0">
                <a:solidFill>
                  <a:srgbClr val="36647E"/>
                </a:solidFill>
                <a:latin typeface="Arial"/>
                <a:cs typeface="Arial"/>
              </a:rPr>
              <a:t>teens do NOT misuse prescription drugs </a:t>
            </a:r>
            <a:endParaRPr lang="en-US" sz="45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6</a:t>
            </a:fld>
            <a:endParaRPr lang="en-US" dirty="0"/>
          </a:p>
        </p:txBody>
      </p:sp>
      <p:grpSp>
        <p:nvGrpSpPr>
          <p:cNvPr id="15" name="Group 14"/>
          <p:cNvGrpSpPr/>
          <p:nvPr/>
        </p:nvGrpSpPr>
        <p:grpSpPr>
          <a:xfrm>
            <a:off x="1524000" y="2743200"/>
            <a:ext cx="6085417" cy="2971800"/>
            <a:chOff x="1524000" y="2438400"/>
            <a:chExt cx="6085417" cy="2971800"/>
          </a:xfrm>
        </p:grpSpPr>
        <p:pic>
          <p:nvPicPr>
            <p:cNvPr id="16" name="Picture 15" descr="5090_GENRX_MissionVideo_Icons-13.png"/>
            <p:cNvPicPr>
              <a:picLocks noChangeAspect="1"/>
            </p:cNvPicPr>
            <p:nvPr/>
          </p:nvPicPr>
          <p:blipFill>
            <a:blip r:embed="rId4" cstate="print"/>
            <a:stretch>
              <a:fillRect/>
            </a:stretch>
          </p:blipFill>
          <p:spPr>
            <a:xfrm>
              <a:off x="1524000" y="2438400"/>
              <a:ext cx="1513417" cy="1524000"/>
            </a:xfrm>
            <a:prstGeom prst="rect">
              <a:avLst/>
            </a:prstGeom>
          </p:spPr>
        </p:pic>
        <p:pic>
          <p:nvPicPr>
            <p:cNvPr id="20" name="Picture 19" descr="5090_GENRX_MissionVideo_Icons-13.png"/>
            <p:cNvPicPr>
              <a:picLocks noChangeAspect="1"/>
            </p:cNvPicPr>
            <p:nvPr/>
          </p:nvPicPr>
          <p:blipFill>
            <a:blip r:embed="rId4" cstate="print"/>
            <a:stretch>
              <a:fillRect/>
            </a:stretch>
          </p:blipFill>
          <p:spPr>
            <a:xfrm>
              <a:off x="3048000" y="2438400"/>
              <a:ext cx="1513417" cy="1524000"/>
            </a:xfrm>
            <a:prstGeom prst="rect">
              <a:avLst/>
            </a:prstGeom>
          </p:spPr>
        </p:pic>
        <p:pic>
          <p:nvPicPr>
            <p:cNvPr id="25" name="Picture 24" descr="5090_GENRX_MissionVideo_Icons-13.png"/>
            <p:cNvPicPr>
              <a:picLocks noChangeAspect="1"/>
            </p:cNvPicPr>
            <p:nvPr/>
          </p:nvPicPr>
          <p:blipFill>
            <a:blip r:embed="rId4" cstate="print"/>
            <a:stretch>
              <a:fillRect/>
            </a:stretch>
          </p:blipFill>
          <p:spPr>
            <a:xfrm>
              <a:off x="4572000" y="2438400"/>
              <a:ext cx="1513417" cy="1524000"/>
            </a:xfrm>
            <a:prstGeom prst="rect">
              <a:avLst/>
            </a:prstGeom>
          </p:spPr>
        </p:pic>
        <p:pic>
          <p:nvPicPr>
            <p:cNvPr id="26" name="Picture 25" descr="5090_GENRX_MissionVideo_Icons-13.png"/>
            <p:cNvPicPr>
              <a:picLocks noChangeAspect="1"/>
            </p:cNvPicPr>
            <p:nvPr/>
          </p:nvPicPr>
          <p:blipFill>
            <a:blip r:embed="rId4" cstate="print"/>
            <a:stretch>
              <a:fillRect/>
            </a:stretch>
          </p:blipFill>
          <p:spPr>
            <a:xfrm>
              <a:off x="6096000" y="2438400"/>
              <a:ext cx="1513417" cy="1524000"/>
            </a:xfrm>
            <a:prstGeom prst="rect">
              <a:avLst/>
            </a:prstGeom>
          </p:spPr>
        </p:pic>
        <p:pic>
          <p:nvPicPr>
            <p:cNvPr id="27" name="Picture 26" descr="5090_GENRX_MissionVideo_Icons-13.png"/>
            <p:cNvPicPr>
              <a:picLocks noChangeAspect="1"/>
            </p:cNvPicPr>
            <p:nvPr/>
          </p:nvPicPr>
          <p:blipFill>
            <a:blip r:embed="rId4" cstate="print"/>
            <a:stretch>
              <a:fillRect/>
            </a:stretch>
          </p:blipFill>
          <p:spPr>
            <a:xfrm>
              <a:off x="2286000" y="3886200"/>
              <a:ext cx="1513417" cy="1524000"/>
            </a:xfrm>
            <a:prstGeom prst="rect">
              <a:avLst/>
            </a:prstGeom>
          </p:spPr>
        </p:pic>
        <p:pic>
          <p:nvPicPr>
            <p:cNvPr id="28" name="Picture 27" descr="5090_GENRX_MissionVideo_Icons-13.png"/>
            <p:cNvPicPr>
              <a:picLocks noChangeAspect="1"/>
            </p:cNvPicPr>
            <p:nvPr/>
          </p:nvPicPr>
          <p:blipFill>
            <a:blip r:embed="rId4" cstate="print"/>
            <a:stretch>
              <a:fillRect/>
            </a:stretch>
          </p:blipFill>
          <p:spPr>
            <a:xfrm>
              <a:off x="3810000" y="3886200"/>
              <a:ext cx="1513417" cy="1524000"/>
            </a:xfrm>
            <a:prstGeom prst="rect">
              <a:avLst/>
            </a:prstGeom>
          </p:spPr>
        </p:pic>
        <p:pic>
          <p:nvPicPr>
            <p:cNvPr id="29" name="Picture 28" descr="5090_GENRX_MissionVideo_Icons-13.png"/>
            <p:cNvPicPr>
              <a:picLocks noChangeAspect="1"/>
            </p:cNvPicPr>
            <p:nvPr/>
          </p:nvPicPr>
          <p:blipFill>
            <a:blip r:embed="rId5" cstate="print"/>
            <a:stretch>
              <a:fillRect/>
            </a:stretch>
          </p:blipFill>
          <p:spPr>
            <a:xfrm>
              <a:off x="5334063" y="3886200"/>
              <a:ext cx="1513291" cy="1524000"/>
            </a:xfrm>
            <a:prstGeom prst="rect">
              <a:avLst/>
            </a:prstGeom>
          </p:spPr>
        </p:pic>
      </p:grpSp>
      <p:pic>
        <p:nvPicPr>
          <p:cNvPr id="12" name="Picture 11" descr="Footer.png"/>
          <p:cNvPicPr>
            <a:picLocks noChangeAspect="1"/>
          </p:cNvPicPr>
          <p:nvPr/>
        </p:nvPicPr>
        <p:blipFill>
          <a:blip r:embed="rId6"/>
          <a:stretch>
            <a:fillRect/>
          </a:stretch>
        </p:blipFill>
        <p:spPr>
          <a:xfrm rot="5400000">
            <a:off x="4184643" y="1898644"/>
            <a:ext cx="774701" cy="9144012"/>
          </a:xfrm>
          <a:prstGeom prst="rect">
            <a:avLst/>
          </a:prstGeom>
        </p:spPr>
      </p:pic>
      <p:sp>
        <p:nvSpPr>
          <p:cNvPr id="14"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spTree>
    <p:extLst>
      <p:ext uri="{BB962C8B-B14F-4D97-AF65-F5344CB8AC3E}">
        <p14:creationId xmlns:p14="http://schemas.microsoft.com/office/powerpoint/2010/main" val="385271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47800" y="876300"/>
            <a:ext cx="7696200" cy="5105400"/>
          </a:xfrm>
          <a:prstGeom prst="rect">
            <a:avLst/>
          </a:prstGeom>
        </p:spPr>
      </p:pic>
      <p:sp>
        <p:nvSpPr>
          <p:cNvPr id="3" name="Title 2"/>
          <p:cNvSpPr>
            <a:spLocks noGrp="1"/>
          </p:cNvSpPr>
          <p:nvPr>
            <p:ph type="title"/>
          </p:nvPr>
        </p:nvSpPr>
        <p:spPr>
          <a:xfrm>
            <a:off x="5181600" y="1219200"/>
            <a:ext cx="4038600" cy="4038600"/>
          </a:xfrm>
        </p:spPr>
        <p:txBody>
          <a:bodyPr>
            <a:noAutofit/>
          </a:bodyPr>
          <a:lstStyle/>
          <a:p>
            <a:pPr algn="l"/>
            <a:r>
              <a:rPr lang="en-US" sz="4300" b="1" dirty="0" smtClean="0">
                <a:solidFill>
                  <a:srgbClr val="36647E"/>
                </a:solidFill>
                <a:latin typeface="Arial"/>
                <a:cs typeface="Arial"/>
              </a:rPr>
              <a:t>…yet prescription drug misuse remains a problem nationwide</a:t>
            </a:r>
            <a:endParaRPr lang="en-US" sz="43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7</a:t>
            </a:fld>
            <a:endParaRPr lang="en-US" dirty="0"/>
          </a:p>
        </p:txBody>
      </p:sp>
      <p:pic>
        <p:nvPicPr>
          <p:cNvPr id="7" name="Picture 6"/>
          <p:cNvPicPr>
            <a:picLocks noChangeAspect="1"/>
          </p:cNvPicPr>
          <p:nvPr/>
        </p:nvPicPr>
        <p:blipFill>
          <a:blip r:embed="rId4"/>
          <a:srcRect l="26667"/>
          <a:stretch>
            <a:fillRect/>
          </a:stretch>
        </p:blipFill>
        <p:spPr>
          <a:xfrm>
            <a:off x="0" y="990600"/>
            <a:ext cx="4888720" cy="4419600"/>
          </a:xfrm>
          <a:prstGeom prst="rect">
            <a:avLst/>
          </a:prstGeom>
        </p:spPr>
      </p:pic>
    </p:spTree>
    <p:extLst>
      <p:ext uri="{BB962C8B-B14F-4D97-AF65-F5344CB8AC3E}">
        <p14:creationId xmlns:p14="http://schemas.microsoft.com/office/powerpoint/2010/main" val="7171150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16200000" flipH="1">
            <a:off x="3162306" y="-266699"/>
            <a:ext cx="2819398" cy="9144000"/>
          </a:xfrm>
          <a:prstGeom prst="rect">
            <a:avLst/>
          </a:prstGeom>
        </p:spPr>
      </p:pic>
      <p:sp>
        <p:nvSpPr>
          <p:cNvPr id="3" name="Title 2"/>
          <p:cNvSpPr>
            <a:spLocks noGrp="1"/>
          </p:cNvSpPr>
          <p:nvPr>
            <p:ph type="title"/>
          </p:nvPr>
        </p:nvSpPr>
        <p:spPr>
          <a:xfrm>
            <a:off x="609600" y="3429000"/>
            <a:ext cx="5257800" cy="1143000"/>
          </a:xfrm>
        </p:spPr>
        <p:txBody>
          <a:bodyPr>
            <a:noAutofit/>
          </a:bodyPr>
          <a:lstStyle/>
          <a:p>
            <a:pPr algn="l"/>
            <a:r>
              <a:rPr lang="en-US" sz="5500" b="1" dirty="0" smtClean="0">
                <a:solidFill>
                  <a:srgbClr val="36647E"/>
                </a:solidFill>
                <a:latin typeface="Arial"/>
                <a:cs typeface="Arial"/>
              </a:rPr>
              <a:t>You CAN make </a:t>
            </a:r>
            <a:br>
              <a:rPr lang="en-US" sz="5500" b="1" dirty="0" smtClean="0">
                <a:solidFill>
                  <a:srgbClr val="36647E"/>
                </a:solidFill>
                <a:latin typeface="Arial"/>
                <a:cs typeface="Arial"/>
              </a:rPr>
            </a:br>
            <a:r>
              <a:rPr lang="en-US" sz="5500" b="1" dirty="0" smtClean="0">
                <a:solidFill>
                  <a:srgbClr val="36647E"/>
                </a:solidFill>
                <a:latin typeface="Arial"/>
                <a:cs typeface="Arial"/>
              </a:rPr>
              <a:t>a difference!</a:t>
            </a:r>
            <a:endParaRPr lang="en-US" sz="5500" b="1" dirty="0">
              <a:solidFill>
                <a:srgbClr val="36647E"/>
              </a:solidFill>
              <a:latin typeface="Arial"/>
              <a:cs typeface="Arial"/>
            </a:endParaRPr>
          </a:p>
        </p:txBody>
      </p:sp>
      <p:sp>
        <p:nvSpPr>
          <p:cNvPr id="13" name="Slide Number Placeholder 12"/>
          <p:cNvSpPr>
            <a:spLocks noGrp="1"/>
          </p:cNvSpPr>
          <p:nvPr>
            <p:ph type="sldNum" sz="quarter" idx="4"/>
          </p:nvPr>
        </p:nvSpPr>
        <p:spPr>
          <a:xfrm>
            <a:off x="6553200" y="6356350"/>
            <a:ext cx="2133600" cy="365125"/>
          </a:xfrm>
        </p:spPr>
        <p:txBody>
          <a:bodyPr/>
          <a:lstStyle/>
          <a:p>
            <a:fld id="{BCC0D97C-CD89-48ED-9F5E-C6CF0112A9FA}" type="slidenum">
              <a:rPr lang="en-US" smtClean="0"/>
              <a:pPr/>
              <a:t>8</a:t>
            </a:fld>
            <a:endParaRPr lang="en-US" dirty="0"/>
          </a:p>
        </p:txBody>
      </p:sp>
      <p:pic>
        <p:nvPicPr>
          <p:cNvPr id="5" name="Picture 4"/>
          <p:cNvPicPr>
            <a:picLocks noChangeAspect="1"/>
          </p:cNvPicPr>
          <p:nvPr/>
        </p:nvPicPr>
        <p:blipFill>
          <a:blip r:embed="rId4"/>
          <a:srcRect r="40408"/>
          <a:stretch>
            <a:fillRect/>
          </a:stretch>
        </p:blipFill>
        <p:spPr>
          <a:xfrm>
            <a:off x="6494181" y="1752600"/>
            <a:ext cx="2697090" cy="3810000"/>
          </a:xfrm>
          <a:prstGeom prst="rect">
            <a:avLst/>
          </a:prstGeom>
        </p:spPr>
      </p:pic>
      <p:sp>
        <p:nvSpPr>
          <p:cNvPr id="6" name="Title 2"/>
          <p:cNvSpPr txBox="1">
            <a:spLocks/>
          </p:cNvSpPr>
          <p:nvPr/>
        </p:nvSpPr>
        <p:spPr>
          <a:xfrm>
            <a:off x="533400" y="1447800"/>
            <a:ext cx="6934200" cy="1524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7400" b="1" i="0" u="none" strike="noStrike" kern="1200" cap="none" spc="0" normalizeH="0" baseline="0" noProof="0" dirty="0" smtClean="0">
                <a:ln>
                  <a:noFill/>
                </a:ln>
                <a:solidFill>
                  <a:srgbClr val="48BAC8"/>
                </a:solidFill>
                <a:effectLst/>
                <a:uLnTx/>
                <a:uFillTx/>
                <a:latin typeface="Arial"/>
                <a:ea typeface="+mj-ea"/>
                <a:cs typeface="Arial"/>
              </a:rPr>
              <a:t>GOOD NEWS!</a:t>
            </a:r>
            <a:endParaRPr kumimoji="0" lang="en-US" sz="7400" b="1" i="0" u="none" strike="noStrike" kern="1200" cap="none" spc="0" normalizeH="0" baseline="0" noProof="0" dirty="0">
              <a:ln>
                <a:noFill/>
              </a:ln>
              <a:solidFill>
                <a:srgbClr val="48BAC8"/>
              </a:solidFill>
              <a:effectLst/>
              <a:uLnTx/>
              <a:uFillTx/>
              <a:latin typeface="Arial"/>
              <a:ea typeface="+mj-ea"/>
              <a:cs typeface="Arial"/>
            </a:endParaRPr>
          </a:p>
        </p:txBody>
      </p:sp>
    </p:spTree>
    <p:extLst>
      <p:ext uri="{BB962C8B-B14F-4D97-AF65-F5344CB8AC3E}">
        <p14:creationId xmlns:p14="http://schemas.microsoft.com/office/powerpoint/2010/main" val="26970202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rot="5400000">
            <a:off x="2860967" y="-644235"/>
            <a:ext cx="3422071" cy="9144000"/>
          </a:xfrm>
          <a:prstGeom prst="rect">
            <a:avLst/>
          </a:prstGeom>
        </p:spPr>
      </p:pic>
      <p:sp>
        <p:nvSpPr>
          <p:cNvPr id="10" name="Slide Number Placeholder 9"/>
          <p:cNvSpPr>
            <a:spLocks noGrp="1"/>
          </p:cNvSpPr>
          <p:nvPr>
            <p:ph type="sldNum" sz="quarter" idx="4"/>
          </p:nvPr>
        </p:nvSpPr>
        <p:spPr>
          <a:xfrm>
            <a:off x="6553200" y="6356350"/>
            <a:ext cx="2133600" cy="365125"/>
          </a:xfrm>
        </p:spPr>
        <p:txBody>
          <a:bodyPr/>
          <a:lstStyle/>
          <a:p>
            <a:fld id="{BCC0D97C-CD89-48ED-9F5E-C6CF0112A9FA}" type="slidenum">
              <a:rPr lang="en-US" smtClean="0"/>
              <a:pPr/>
              <a:t>9</a:t>
            </a:fld>
            <a:endParaRPr lang="en-US" dirty="0"/>
          </a:p>
        </p:txBody>
      </p:sp>
      <p:sp>
        <p:nvSpPr>
          <p:cNvPr id="11" name="Title 2"/>
          <p:cNvSpPr>
            <a:spLocks noGrp="1"/>
          </p:cNvSpPr>
          <p:nvPr>
            <p:ph type="title"/>
          </p:nvPr>
        </p:nvSpPr>
        <p:spPr>
          <a:xfrm>
            <a:off x="2438400" y="1066800"/>
            <a:ext cx="8077200" cy="1143000"/>
          </a:xfrm>
        </p:spPr>
        <p:txBody>
          <a:bodyPr>
            <a:noAutofit/>
          </a:bodyPr>
          <a:lstStyle/>
          <a:p>
            <a:pPr algn="l"/>
            <a:r>
              <a:rPr lang="en-US" sz="4200" b="1" dirty="0" smtClean="0">
                <a:solidFill>
                  <a:srgbClr val="36647E"/>
                </a:solidFill>
                <a:latin typeface="Arial"/>
                <a:cs typeface="Arial"/>
              </a:rPr>
              <a:t>Use Medications Safely</a:t>
            </a:r>
            <a:endParaRPr lang="en-US" sz="4200" b="1" dirty="0">
              <a:solidFill>
                <a:srgbClr val="36647E"/>
              </a:solidFill>
              <a:latin typeface="Arial"/>
              <a:cs typeface="Arial"/>
            </a:endParaRPr>
          </a:p>
        </p:txBody>
      </p:sp>
      <p:pic>
        <p:nvPicPr>
          <p:cNvPr id="12" name="Picture 11"/>
          <p:cNvPicPr>
            <a:picLocks noChangeAspect="1"/>
          </p:cNvPicPr>
          <p:nvPr/>
        </p:nvPicPr>
        <p:blipFill>
          <a:blip r:embed="rId4" cstate="print"/>
          <a:srcRect l="23656"/>
          <a:stretch>
            <a:fillRect/>
          </a:stretch>
        </p:blipFill>
        <p:spPr>
          <a:xfrm>
            <a:off x="0" y="1066800"/>
            <a:ext cx="2913554" cy="4515616"/>
          </a:xfrm>
          <a:prstGeom prst="rect">
            <a:avLst/>
          </a:prstGeom>
        </p:spPr>
      </p:pic>
      <p:pic>
        <p:nvPicPr>
          <p:cNvPr id="14" name="Picture 13" descr="Footer.png"/>
          <p:cNvPicPr>
            <a:picLocks noChangeAspect="1"/>
          </p:cNvPicPr>
          <p:nvPr/>
        </p:nvPicPr>
        <p:blipFill>
          <a:blip r:embed="rId5"/>
          <a:stretch>
            <a:fillRect/>
          </a:stretch>
        </p:blipFill>
        <p:spPr>
          <a:xfrm rot="5400000">
            <a:off x="4184643" y="1898644"/>
            <a:ext cx="774701" cy="9144012"/>
          </a:xfrm>
          <a:prstGeom prst="rect">
            <a:avLst/>
          </a:prstGeom>
        </p:spPr>
      </p:pic>
      <p:sp>
        <p:nvSpPr>
          <p:cNvPr id="15" name="Slide Number Placeholder 5"/>
          <p:cNvSpPr txBox="1">
            <a:spLocks/>
          </p:cNvSpPr>
          <p:nvPr/>
        </p:nvSpPr>
        <p:spPr>
          <a:xfrm>
            <a:off x="6553188" y="6343649"/>
            <a:ext cx="2133600" cy="365125"/>
          </a:xfrm>
          <a:prstGeom prst="rect">
            <a:avLst/>
          </a:prstGeom>
        </p:spPr>
        <p:txBody>
          <a:bodyPr vert="horz" lIns="91440" tIns="45720" rIns="91440" bIns="45720" rtlCol="0" anchor="ctr"/>
          <a:lstStyle>
            <a:lvl1pPr algn="r">
              <a:defRPr sz="1400" b="1" i="0">
                <a:solidFill>
                  <a:schemeClr val="bg1"/>
                </a:solidFill>
                <a:latin typeface="Source Sans Pro"/>
                <a:cs typeface="Source Sans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C0D97C-CD89-48ED-9F5E-C6CF0112A9FA}" type="slidenum">
              <a:rPr kumimoji="0" lang="en-US" sz="1400" b="1" i="0" u="none" strike="noStrike" kern="1200" cap="none" spc="0" normalizeH="0" baseline="0" noProof="0" smtClean="0">
                <a:ln>
                  <a:noFill/>
                </a:ln>
                <a:solidFill>
                  <a:schemeClr val="bg1"/>
                </a:solidFill>
                <a:effectLst/>
                <a:uLnTx/>
                <a:uFillTx/>
                <a:latin typeface="Source Sans Pro"/>
                <a:ea typeface="+mn-ea"/>
                <a:cs typeface="Source Sans Pro"/>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chemeClr val="bg1"/>
              </a:solidFill>
              <a:effectLst/>
              <a:uLnTx/>
              <a:uFillTx/>
              <a:latin typeface="Source Sans Pro"/>
              <a:ea typeface="+mn-ea"/>
              <a:cs typeface="Source Sans Pro"/>
            </a:endParaRPr>
          </a:p>
        </p:txBody>
      </p:sp>
      <p:sp>
        <p:nvSpPr>
          <p:cNvPr id="17" name="Content Placeholder 6"/>
          <p:cNvSpPr txBox="1">
            <a:spLocks/>
          </p:cNvSpPr>
          <p:nvPr/>
        </p:nvSpPr>
        <p:spPr>
          <a:xfrm>
            <a:off x="3276600" y="2743200"/>
            <a:ext cx="5181600" cy="2590800"/>
          </a:xfrm>
          <a:prstGeom prst="rect">
            <a:avLst/>
          </a:prstGeom>
        </p:spPr>
        <p:txBody>
          <a:bodyPr vert="horz" lIns="91440" tIns="45720" rIns="91440" bIns="45720" rtlCol="0">
            <a:no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1" i="0" u="none" strike="noStrike" kern="1200" cap="none" spc="0" normalizeH="0" baseline="0" noProof="0" dirty="0" smtClean="0">
                <a:ln>
                  <a:noFill/>
                </a:ln>
                <a:solidFill>
                  <a:srgbClr val="36647E"/>
                </a:solidFill>
                <a:effectLst/>
                <a:uLnTx/>
                <a:uFillTx/>
                <a:latin typeface="Arial"/>
                <a:ea typeface="+mn-ea"/>
                <a:cs typeface="Arial"/>
              </a:rPr>
              <a:t>Keep for yourself</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i="0" u="none" strike="noStrike" kern="1200" cap="none" spc="0" normalizeH="0" baseline="0" noProof="0" dirty="0" smtClean="0">
                <a:ln>
                  <a:noFill/>
                </a:ln>
                <a:solidFill>
                  <a:schemeClr val="tx1">
                    <a:lumMod val="50000"/>
                    <a:lumOff val="50000"/>
                  </a:schemeClr>
                </a:solidFill>
                <a:effectLst/>
                <a:uLnTx/>
                <a:uFillTx/>
                <a:latin typeface="Arial"/>
                <a:ea typeface="+mn-ea"/>
                <a:cs typeface="Arial"/>
              </a:rPr>
              <a:t>Follow instructions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3600" dirty="0" smtClean="0">
                <a:solidFill>
                  <a:srgbClr val="7F7F7F"/>
                </a:solidFill>
                <a:latin typeface="Arial"/>
                <a:cs typeface="Arial"/>
              </a:rPr>
              <a:t>Be</a:t>
            </a:r>
            <a:r>
              <a:rPr kumimoji="0" lang="en-US" sz="3600" b="0" i="0" u="none" strike="noStrike" kern="1200" cap="none" spc="0" normalizeH="0" baseline="0" noProof="0" dirty="0" smtClean="0">
                <a:ln>
                  <a:noFill/>
                </a:ln>
                <a:solidFill>
                  <a:srgbClr val="7F7F7F"/>
                </a:solidFill>
                <a:effectLst/>
                <a:uLnTx/>
                <a:uFillTx/>
                <a:latin typeface="Arial"/>
                <a:ea typeface="+mn-ea"/>
                <a:cs typeface="Arial"/>
              </a:rPr>
              <a:t> a good role model</a:t>
            </a:r>
            <a:endParaRPr kumimoji="0" lang="en-US" sz="3600" b="0" i="0" u="none" strike="noStrike" kern="1200" cap="none" spc="0" normalizeH="0" baseline="0" noProof="0" dirty="0">
              <a:ln>
                <a:noFill/>
              </a:ln>
              <a:solidFill>
                <a:srgbClr val="7F7F7F"/>
              </a:solidFill>
              <a:effectLst/>
              <a:uLnTx/>
              <a:uFillTx/>
              <a:latin typeface="Arial"/>
              <a:ea typeface="+mn-ea"/>
              <a:cs typeface="Arial"/>
            </a:endParaRPr>
          </a:p>
        </p:txBody>
      </p:sp>
    </p:spTree>
    <p:extLst>
      <p:ext uri="{BB962C8B-B14F-4D97-AF65-F5344CB8AC3E}">
        <p14:creationId xmlns:p14="http://schemas.microsoft.com/office/powerpoint/2010/main" val="11918672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5161</TotalTime>
  <Words>3045</Words>
  <Application>Microsoft Macintosh PowerPoint</Application>
  <PresentationFormat>On-screen Show (4:3)</PresentationFormat>
  <Paragraphs>260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Which scenario represents prescription drug misuse?</vt:lpstr>
      <vt:lpstr>Misusing medications is:</vt:lpstr>
      <vt:lpstr>Do the majority of teens misuse prescription drugs?</vt:lpstr>
      <vt:lpstr>Fact: 6 out of 7 teens do NOT misuse prescription drugs </vt:lpstr>
      <vt:lpstr>…yet prescription drug misuse remains a problem nationwide</vt:lpstr>
      <vt:lpstr>You CAN make  a difference!</vt:lpstr>
      <vt:lpstr>Use Medications Safely</vt:lpstr>
      <vt:lpstr>Some items aren’t meant to be shared…</vt:lpstr>
      <vt:lpstr>Use Medications Safely</vt:lpstr>
      <vt:lpstr>Some instructions are meant to be followed…</vt:lpstr>
      <vt:lpstr>Why follow instructions?</vt:lpstr>
      <vt:lpstr>Think About It:</vt:lpstr>
      <vt:lpstr>Think About It:</vt:lpstr>
      <vt:lpstr>Use Medications Safely</vt:lpstr>
      <vt:lpstr>Help Others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Katie Rooney</cp:lastModifiedBy>
  <cp:revision>124</cp:revision>
  <cp:lastPrinted>2016-02-04T20:04:09Z</cp:lastPrinted>
  <dcterms:created xsi:type="dcterms:W3CDTF">2016-03-04T17:57:00Z</dcterms:created>
  <dcterms:modified xsi:type="dcterms:W3CDTF">2016-03-07T14:31:22Z</dcterms:modified>
</cp:coreProperties>
</file>